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8"/>
  </p:handoutMasterIdLst>
  <p:sldIdLst>
    <p:sldId id="269" r:id="rId4"/>
    <p:sldId id="309" r:id="rId5"/>
    <p:sldId id="311" r:id="rId6"/>
    <p:sldId id="312" r:id="rId7"/>
    <p:sldId id="316" r:id="rId8"/>
    <p:sldId id="318" r:id="rId9"/>
    <p:sldId id="319" r:id="rId10"/>
    <p:sldId id="320" r:id="rId11"/>
    <p:sldId id="323" r:id="rId12"/>
    <p:sldId id="313" r:id="rId13"/>
    <p:sldId id="345" r:id="rId14"/>
    <p:sldId id="328" r:id="rId15"/>
    <p:sldId id="329" r:id="rId16"/>
    <p:sldId id="330" r:id="rId17"/>
    <p:sldId id="331" r:id="rId18"/>
    <p:sldId id="332" r:id="rId19"/>
    <p:sldId id="346" r:id="rId20"/>
    <p:sldId id="347" r:id="rId21"/>
    <p:sldId id="348" r:id="rId22"/>
    <p:sldId id="349" r:id="rId23"/>
    <p:sldId id="338" r:id="rId24"/>
    <p:sldId id="286" r:id="rId25"/>
    <p:sldId id="343" r:id="rId26"/>
    <p:sldId id="344" r:id="rId2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886"/>
    <a:srgbClr val="88BBBE"/>
    <a:srgbClr val="4B5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4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8" y="60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587-47FB-AE6E-A340B227F9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587-47FB-AE6E-A340B227F9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587-47FB-AE6E-A340B227F9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C587-47FB-AE6E-A340B227F9B6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Accuracy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0.42</c:v>
                </c:pt>
                <c:pt idx="1">
                  <c:v>0.66666666666666663</c:v>
                </c:pt>
                <c:pt idx="2">
                  <c:v>0.31</c:v>
                </c:pt>
                <c:pt idx="3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87-47FB-AE6E-A340B227F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51098124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AM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</c:v>
                </c:pt>
                <c:pt idx="1">
                  <c:v>37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31</c:v>
                </c:pt>
                <c:pt idx="1">
                  <c:v>48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49</c:v>
                </c:pt>
                <c:pt idx="1">
                  <c:v>55</c:v>
                </c:pt>
                <c:pt idx="2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94C-8A67-90C8474A4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M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74</c:v>
                </c:pt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39</c:v>
                </c:pt>
                <c:pt idx="1">
                  <c:v>44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84</c:v>
                </c:pt>
                <c:pt idx="1">
                  <c:v>31</c:v>
                </c:pt>
                <c:pt idx="2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94C-8A67-90C8474A4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M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73</c:v>
                </c:pt>
                <c:pt idx="1">
                  <c:v>44</c:v>
                </c:pt>
                <c:pt idx="2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39</c:v>
                </c:pt>
                <c:pt idx="1">
                  <c:v>71</c:v>
                </c:pt>
                <c:pt idx="2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68</c:v>
                </c:pt>
                <c:pt idx="1">
                  <c:v>49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36-494C-8A67-90C8474A41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M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8C-40B4-83B7-81A4CDB015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8C-40B4-83B7-81A4CDB015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8C-40B4-83B7-81A4CDB015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8C-40B4-83B7-81A4CDB0151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8C-40B4-83B7-81A4CDB01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AM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40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5134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6165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83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9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36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9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  <p:sldLayoutId id="2147483755" r:id="rId3"/>
    <p:sldLayoutId id="2147483756" r:id="rId4"/>
    <p:sldLayoutId id="2147483758" r:id="rId5"/>
    <p:sldLayoutId id="2147483759" r:id="rId6"/>
    <p:sldLayoutId id="2147483760" r:id="rId7"/>
    <p:sldLayoutId id="2147483763" r:id="rId8"/>
    <p:sldLayoutId id="2147483766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7" r:id="rId5"/>
    <p:sldLayoutId id="2147483736" r:id="rId6"/>
    <p:sldLayoutId id="2147483740" r:id="rId7"/>
    <p:sldLayoutId id="2147483741" r:id="rId8"/>
    <p:sldLayoutId id="2147483744" r:id="rId9"/>
    <p:sldLayoutId id="2147483742" r:id="rId10"/>
    <p:sldLayoutId id="2147483745" r:id="rId11"/>
    <p:sldLayoutId id="2147483748" r:id="rId12"/>
    <p:sldLayoutId id="2147483749" r:id="rId13"/>
    <p:sldLayoutId id="2147483753" r:id="rId14"/>
    <p:sldLayoutId id="2147483754" r:id="rId15"/>
    <p:sldLayoutId id="2147483750" r:id="rId16"/>
    <p:sldLayoutId id="2147483751" r:id="rId17"/>
    <p:sldLayoutId id="2147483752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2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 </a:t>
            </a:r>
            <a:r>
              <a:rPr lang="hy-AM" altLang="ko-KR" sz="3200" dirty="0">
                <a:solidFill>
                  <a:schemeClr val="bg1"/>
                </a:solidFill>
                <a:cs typeface="Arial" pitchFamily="34" charset="0"/>
              </a:rPr>
              <a:t>Բաժնետոմսի գնի փոփոխության կանխատեսումը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y-AM" altLang="ko-KR" dirty="0">
                <a:solidFill>
                  <a:schemeClr val="bg1"/>
                </a:solidFill>
                <a:cs typeface="Arial" pitchFamily="34" charset="0"/>
              </a:rPr>
              <a:t>Առքուվաճառքի առաջարկներով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255C-D4DC-7144-8FDA-D277946851D5}"/>
              </a:ext>
            </a:extLst>
          </p:cNvPr>
          <p:cNvSpPr txBox="1"/>
          <p:nvPr/>
        </p:nvSpPr>
        <p:spPr>
          <a:xfrm>
            <a:off x="3015271" y="260147"/>
            <a:ext cx="5856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b="1" dirty="0">
                <a:solidFill>
                  <a:schemeClr val="bg1"/>
                </a:solidFill>
              </a:rPr>
              <a:t>ԵՐԵՎԱՆԻ ՊԵՏԱԿԱՆ ՀԱՄԱԼՍԱՐԱՆ</a:t>
            </a:r>
            <a:r>
              <a:rPr lang="hy-AM" dirty="0">
                <a:solidFill>
                  <a:schemeClr val="bg1"/>
                </a:solidFill>
              </a:rPr>
              <a:t> </a:t>
            </a:r>
            <a:endParaRPr lang="en-AM" dirty="0">
              <a:solidFill>
                <a:schemeClr val="bg1"/>
              </a:solidFill>
            </a:endParaRPr>
          </a:p>
          <a:p>
            <a:pPr algn="ctr"/>
            <a:r>
              <a:rPr lang="hy-AM" b="1" dirty="0">
                <a:solidFill>
                  <a:schemeClr val="bg1"/>
                </a:solidFill>
              </a:rPr>
              <a:t>ՄԱԹԵՄԱՏԻԿԱՅԻ և ՄԵԽԱՆԻԿԱՅԻ ՖԱԿՈՒԼՏԵՏ </a:t>
            </a:r>
            <a:endParaRPr lang="en-AM" dirty="0">
              <a:solidFill>
                <a:schemeClr val="bg1"/>
              </a:solidFill>
            </a:endParaRPr>
          </a:p>
          <a:p>
            <a:pPr algn="ctr"/>
            <a:r>
              <a:rPr lang="hy-AM" b="1" dirty="0">
                <a:solidFill>
                  <a:schemeClr val="bg1"/>
                </a:solidFill>
              </a:rPr>
              <a:t>ՖԻՆԱՆՍԱԿԱՆ ՄԱԹԵՄԱՏԻԿԱՅԻ ԱՄԲԻՈՆ </a:t>
            </a:r>
            <a:endParaRPr lang="en-AM" dirty="0">
              <a:solidFill>
                <a:schemeClr val="bg1"/>
              </a:solidFill>
            </a:endParaRPr>
          </a:p>
          <a:p>
            <a:pPr algn="ctr"/>
            <a:r>
              <a:rPr lang="hy-AM" b="1" dirty="0">
                <a:solidFill>
                  <a:schemeClr val="bg1"/>
                </a:solidFill>
              </a:rPr>
              <a:t>ԲԼԲՈՒԼՅԱՆ ԳՈՒՐԳԵՆ ՎԱՐԴԱՆԻ </a:t>
            </a:r>
            <a:endParaRPr lang="en-AM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0936A574-DD3D-8046-A5DC-006F241FB4D7}"/>
              </a:ext>
            </a:extLst>
          </p:cNvPr>
          <p:cNvSpPr/>
          <p:nvPr/>
        </p:nvSpPr>
        <p:spPr>
          <a:xfrm flipV="1">
            <a:off x="-9331" y="-1866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C376-BC84-F744-ABA4-D788B66EC6A8}"/>
              </a:ext>
            </a:extLst>
          </p:cNvPr>
          <p:cNvSpPr txBox="1"/>
          <p:nvPr/>
        </p:nvSpPr>
        <p:spPr>
          <a:xfrm>
            <a:off x="414817" y="932451"/>
            <a:ext cx="324240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Convolutional Neural </a:t>
            </a:r>
          </a:p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Network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6C6A-C095-864E-AFBE-52BF8E199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5" y="4752474"/>
            <a:ext cx="1969894" cy="1427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2EF08-4B9D-614C-86B1-5CB6F71AF8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07" y="861908"/>
            <a:ext cx="5111767" cy="2010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B940B-4DDE-5E48-9AAA-45B60B31235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t="21757" r="8507" b="51252"/>
          <a:stretch/>
        </p:blipFill>
        <p:spPr bwMode="auto">
          <a:xfrm>
            <a:off x="1503949" y="4752474"/>
            <a:ext cx="6665496" cy="17308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485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926532" y="1092438"/>
            <a:ext cx="292846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Time series CNN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B8230-5F88-824D-811E-E9AB07C551E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3" y="1092437"/>
            <a:ext cx="5238330" cy="271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CD46BC-D77C-0247-BDC7-4F1E787E5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55" y="3804556"/>
            <a:ext cx="6300243" cy="27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7">
            <a:extLst>
              <a:ext uri="{FF2B5EF4-FFF2-40B4-BE49-F238E27FC236}">
                <a16:creationId xmlns:a16="http://schemas.microsoft.com/office/drawing/2014/main" id="{895D7A5F-247A-A140-A758-F82321B99B27}"/>
              </a:ext>
            </a:extLst>
          </p:cNvPr>
          <p:cNvSpPr/>
          <p:nvPr/>
        </p:nvSpPr>
        <p:spPr>
          <a:xfrm>
            <a:off x="0" y="537735"/>
            <a:ext cx="6728791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25B40BF-93B1-994D-A33C-E86BBCB96CD0}"/>
              </a:ext>
            </a:extLst>
          </p:cNvPr>
          <p:cNvSpPr txBox="1">
            <a:spLocks/>
          </p:cNvSpPr>
          <p:nvPr/>
        </p:nvSpPr>
        <p:spPr>
          <a:xfrm>
            <a:off x="-2648271" y="81447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y-AM" sz="4400" dirty="0"/>
              <a:t>Ռեկուրենտ ցանցեր</a:t>
            </a:r>
            <a:endParaRPr lang="en-AM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3F97F-2BB8-3241-BC0B-D88B70D839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5" y="2470033"/>
            <a:ext cx="5029200" cy="131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1060C-412C-884A-8167-F3D197F836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95" y="4298550"/>
            <a:ext cx="466344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2381445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7AC36C8-8AB7-8D41-BE47-323B70383D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62" y="324394"/>
            <a:ext cx="4555076" cy="17806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9B50FE-BBE3-AE42-BCAA-E538E9876A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01" y="2408042"/>
            <a:ext cx="5186680" cy="16021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B6B9BA-0236-204E-919B-63FA3011FE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87" y="2408042"/>
            <a:ext cx="4858494" cy="1474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CFAE13-B768-484F-A994-B1D69A1B2F3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3" y="4636026"/>
            <a:ext cx="5727700" cy="176974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E57478-28E9-3D4D-A0BC-C9819B447129}"/>
              </a:ext>
            </a:extLst>
          </p:cNvPr>
          <p:cNvSpPr txBox="1"/>
          <p:nvPr/>
        </p:nvSpPr>
        <p:spPr>
          <a:xfrm>
            <a:off x="5283335" y="4134098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hy-AM" altLang="ko-KR" sz="3600" b="1" dirty="0">
                <a:solidFill>
                  <a:schemeClr val="bg1"/>
                </a:solidFill>
                <a:cs typeface="Arial" pitchFamily="34" charset="0"/>
              </a:rPr>
              <a:t>LSTM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5AC8207-E922-D04F-B1FC-3EA0F002F8C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44" y="4732300"/>
            <a:ext cx="4697574" cy="15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1425772" y="899257"/>
            <a:ext cx="93404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y-AM" altLang="ko-KR" sz="5400" dirty="0">
                <a:solidFill>
                  <a:schemeClr val="bg1"/>
                </a:solidFill>
                <a:cs typeface="Arial" pitchFamily="34" charset="0"/>
              </a:rPr>
              <a:t>Խնդրի լուծման գործընթացը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y-AM" dirty="0"/>
              <a:t>Տվյալների նախապատրաստում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y-AM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y-AM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y-AM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2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1703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DB14B2-14C0-4113-87EB-B56BA0672E06}"/>
              </a:ext>
            </a:extLst>
          </p:cNvPr>
          <p:cNvSpPr txBox="1"/>
          <p:nvPr/>
        </p:nvSpPr>
        <p:spPr>
          <a:xfrm>
            <a:off x="1435429" y="4430774"/>
            <a:ext cx="289704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Վերադասավորել տվյալները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78298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DF07C088-4E94-A54B-AAA2-70E0DABA800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1"/>
          <a:stretch/>
        </p:blipFill>
        <p:spPr bwMode="auto">
          <a:xfrm>
            <a:off x="1552230" y="2527777"/>
            <a:ext cx="2085710" cy="1583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54292A-5775-3E43-8426-291F779DC7D7}"/>
              </a:ext>
            </a:extLst>
          </p:cNvPr>
          <p:cNvSpPr txBox="1"/>
          <p:nvPr/>
        </p:nvSpPr>
        <p:spPr>
          <a:xfrm>
            <a:off x="1814781" y="2507733"/>
            <a:ext cx="2024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M" sz="600" dirty="0">
                <a:solidFill>
                  <a:schemeClr val="bg1"/>
                </a:solidFill>
              </a:rPr>
              <a:t> </a:t>
            </a:r>
            <a:r>
              <a:rPr lang="hy-AM" sz="600" dirty="0">
                <a:solidFill>
                  <a:schemeClr val="bg1"/>
                </a:solidFill>
              </a:rPr>
              <a:t>   </a:t>
            </a:r>
            <a:r>
              <a:rPr lang="en-AM" sz="600" dirty="0">
                <a:solidFill>
                  <a:schemeClr val="bg1"/>
                </a:solidFill>
              </a:rPr>
              <a:t>BP1          BV1        </a:t>
            </a:r>
            <a:r>
              <a:rPr lang="hy-AM" sz="600" dirty="0">
                <a:solidFill>
                  <a:schemeClr val="bg1"/>
                </a:solidFill>
              </a:rPr>
              <a:t> </a:t>
            </a:r>
            <a:r>
              <a:rPr lang="en-AM" sz="600" dirty="0">
                <a:solidFill>
                  <a:schemeClr val="bg1"/>
                </a:solidFill>
              </a:rPr>
              <a:t>SP1         </a:t>
            </a:r>
            <a:r>
              <a:rPr lang="hy-AM" sz="600" dirty="0">
                <a:solidFill>
                  <a:schemeClr val="bg1"/>
                </a:solidFill>
              </a:rPr>
              <a:t> </a:t>
            </a:r>
            <a:r>
              <a:rPr lang="en-AM" sz="600" dirty="0">
                <a:solidFill>
                  <a:schemeClr val="bg1"/>
                </a:solidFill>
              </a:rPr>
              <a:t>SP2         BP2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EC655D-FBBA-E54B-B77D-C8FC0C9DD05A}"/>
              </a:ext>
            </a:extLst>
          </p:cNvPr>
          <p:cNvSpPr txBox="1"/>
          <p:nvPr/>
        </p:nvSpPr>
        <p:spPr>
          <a:xfrm>
            <a:off x="960631" y="5461292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y-AM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414540-085B-E548-886C-8C7D14E3ADD5}"/>
              </a:ext>
            </a:extLst>
          </p:cNvPr>
          <p:cNvSpPr txBox="1"/>
          <p:nvPr/>
        </p:nvSpPr>
        <p:spPr>
          <a:xfrm>
            <a:off x="6102283" y="3869930"/>
            <a:ext cx="289704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Պիտակավորել տվյալները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6B2B76-37BB-2E45-93B4-B50A30978CC7}"/>
              </a:ext>
            </a:extLst>
          </p:cNvPr>
          <p:cNvSpPr txBox="1"/>
          <p:nvPr/>
        </p:nvSpPr>
        <p:spPr>
          <a:xfrm>
            <a:off x="8220699" y="3764366"/>
            <a:ext cx="2781673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Որոշել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Ժամանակային հորիզոնը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Տվյալների պատուհանի մեծությունը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7DB145-2963-B545-A220-90615219F45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44" y="2057327"/>
            <a:ext cx="2279047" cy="12839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2DF1FC-0345-B84D-BB6B-145B44743F3B}"/>
              </a:ext>
            </a:extLst>
          </p:cNvPr>
          <p:cNvSpPr txBox="1"/>
          <p:nvPr/>
        </p:nvSpPr>
        <p:spPr>
          <a:xfrm>
            <a:off x="4093506" y="4207855"/>
            <a:ext cx="289704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hy-AM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Հաշվել միջին գինը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3DB745-558D-8B42-B764-36BC765631B4}"/>
                  </a:ext>
                </a:extLst>
              </p:cNvPr>
              <p:cNvSpPr txBox="1"/>
              <p:nvPr/>
            </p:nvSpPr>
            <p:spPr>
              <a:xfrm>
                <a:off x="3120403" y="2918895"/>
                <a:ext cx="3626241" cy="327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M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𝐵𝑖𝑑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𝑝𝑟𝑖𝑐𝑒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𝐴𝑠𝑘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AM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3DB745-558D-8B42-B764-36BC76563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03" y="2918895"/>
                <a:ext cx="3626241" cy="327397"/>
              </a:xfrm>
              <a:prstGeom prst="rect">
                <a:avLst/>
              </a:prstGeom>
              <a:blipFill>
                <a:blip r:embed="rId5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145AF-E273-EB4D-A967-F27D5A9D31FC}"/>
                  </a:ext>
                </a:extLst>
              </p:cNvPr>
              <p:cNvSpPr txBox="1"/>
              <p:nvPr/>
            </p:nvSpPr>
            <p:spPr>
              <a:xfrm>
                <a:off x="4993797" y="2089233"/>
                <a:ext cx="3993500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M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y-AM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hy-AM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hy-AM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M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M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hy-AM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M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M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M" sz="1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145AF-E273-EB4D-A967-F27D5A9D3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97" y="2089233"/>
                <a:ext cx="3993500" cy="497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4FFA83D-B2B9-6F42-B787-A8E92A7CD990}"/>
                  </a:ext>
                </a:extLst>
              </p:cNvPr>
              <p:cNvSpPr/>
              <p:nvPr/>
            </p:nvSpPr>
            <p:spPr>
              <a:xfrm>
                <a:off x="6846508" y="2655811"/>
                <a:ext cx="8656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M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y-AM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hy-AM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Sylfaen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0.0001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Sylfaen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AM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4FFA83D-B2B9-6F42-B787-A8E92A7CD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508" y="2655811"/>
                <a:ext cx="865686" cy="30777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8D6EB91-8497-FE43-9D40-9D6F8C9091F8}"/>
                  </a:ext>
                </a:extLst>
              </p:cNvPr>
              <p:cNvSpPr/>
              <p:nvPr/>
            </p:nvSpPr>
            <p:spPr>
              <a:xfrm>
                <a:off x="6795945" y="2947094"/>
                <a:ext cx="968278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M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y-AM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hy-AM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y-AM" sz="1400" dirty="0">
                    <a:solidFill>
                      <a:schemeClr val="tx1"/>
                    </a:solidFill>
                    <a:latin typeface="Sylfaen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&lt;-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0.0001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Sylfaen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AM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8D6EB91-8497-FE43-9D40-9D6F8C909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45" y="2947094"/>
                <a:ext cx="968278" cy="307777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DF72AA-AE14-4B44-B61B-D8DCC789C2C5}"/>
              </a:ext>
            </a:extLst>
          </p:cNvPr>
          <p:cNvCxnSpPr>
            <a:cxnSpLocks/>
          </p:cNvCxnSpPr>
          <p:nvPr/>
        </p:nvCxnSpPr>
        <p:spPr>
          <a:xfrm flipV="1">
            <a:off x="7790166" y="2617905"/>
            <a:ext cx="285531" cy="257484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181FF4-1700-7F43-AFC5-66C56A485388}"/>
              </a:ext>
            </a:extLst>
          </p:cNvPr>
          <p:cNvCxnSpPr>
            <a:cxnSpLocks/>
          </p:cNvCxnSpPr>
          <p:nvPr/>
        </p:nvCxnSpPr>
        <p:spPr>
          <a:xfrm>
            <a:off x="7808796" y="3008562"/>
            <a:ext cx="285531" cy="232084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17B0102-EC9E-3043-BFE7-431B243E8D4C}"/>
              </a:ext>
            </a:extLst>
          </p:cNvPr>
          <p:cNvCxnSpPr>
            <a:cxnSpLocks/>
          </p:cNvCxnSpPr>
          <p:nvPr/>
        </p:nvCxnSpPr>
        <p:spPr>
          <a:xfrm>
            <a:off x="7793226" y="3463476"/>
            <a:ext cx="347993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35D4DD-0601-0945-B76E-096A6402A823}"/>
              </a:ext>
            </a:extLst>
          </p:cNvPr>
          <p:cNvSpPr txBox="1"/>
          <p:nvPr/>
        </p:nvSpPr>
        <p:spPr>
          <a:xfrm>
            <a:off x="7078119" y="3309587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M" sz="1400" dirty="0">
                <a:latin typeface="Sylfaen" pitchFamily="18" charset="0"/>
                <a:cs typeface="Times New Roman" panose="02020603050405020304" pitchFamily="18" charset="0"/>
              </a:rPr>
              <a:t>else</a:t>
            </a:r>
            <a:endParaRPr lang="en-AM" sz="2400" dirty="0">
              <a:latin typeface="Sylfae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2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  <p:bldP spid="55" grpId="0"/>
      <p:bldP spid="57" grpId="0"/>
      <p:bldP spid="6" grpId="0"/>
      <p:bldP spid="35" grpId="0"/>
      <p:bldP spid="46" grpId="0"/>
      <p:bldP spid="47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y-AM" dirty="0"/>
              <a:t>Մոդելներ</a:t>
            </a:r>
            <a:endParaRPr lang="en-US" dirty="0"/>
          </a:p>
        </p:txBody>
      </p: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1286518" y="2305220"/>
            <a:ext cx="4546958" cy="685573"/>
            <a:chOff x="467544" y="2421312"/>
            <a:chExt cx="4546958" cy="68557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30777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hy-AM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Բացահայտում է թաքնված օրինաչափություններ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CNN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1286518" y="3460114"/>
            <a:ext cx="4899897" cy="685573"/>
            <a:chOff x="467544" y="3302740"/>
            <a:chExt cx="4899897" cy="6855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546958" cy="30777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hy-AM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Բացահայտում է կապեր երկու ժամանակների միջև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hy-AM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LSTM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1286518" y="4615008"/>
            <a:ext cx="4546958" cy="1116460"/>
            <a:chOff x="467544" y="4184168"/>
            <a:chExt cx="4546958" cy="1116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738664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hy-AM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Բացահայտում է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y-AM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թաքնված օրնաչափություներ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hy-AM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կապեր երկու ժամանակների միջև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hy-AM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CNN-LSTM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2" name="그룹 2">
            <a:extLst>
              <a:ext uri="{FF2B5EF4-FFF2-40B4-BE49-F238E27FC236}">
                <a16:creationId xmlns:a16="http://schemas.microsoft.com/office/drawing/2014/main" id="{1F63D577-E2A2-904F-9240-83D8BBBBC537}"/>
              </a:ext>
            </a:extLst>
          </p:cNvPr>
          <p:cNvGrpSpPr/>
          <p:nvPr/>
        </p:nvGrpSpPr>
        <p:grpSpPr>
          <a:xfrm>
            <a:off x="6513684" y="2491998"/>
            <a:ext cx="5640674" cy="2189419"/>
            <a:chOff x="1287363" y="1734398"/>
            <a:chExt cx="5042747" cy="1957336"/>
          </a:xfrm>
        </p:grpSpPr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EAA917CB-8A87-C447-9ED2-4B7F56FCF985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8252038F-8C56-B143-B903-4E734E40C57E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34349DE5-2281-6F4F-8053-A5612166B67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8BE212-CAFC-1E44-A53A-63F0127AA02C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MLP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632B0D-937A-C44C-A449-4EC84F5877A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CNN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122575-56CC-B44E-9926-F58D51E6316D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LSTM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61">
            <a:extLst>
              <a:ext uri="{FF2B5EF4-FFF2-40B4-BE49-F238E27FC236}">
                <a16:creationId xmlns:a16="http://schemas.microsoft.com/office/drawing/2014/main" id="{8CDA45A8-E89C-44F5-A06F-692743C44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939414"/>
              </p:ext>
            </p:extLst>
          </p:nvPr>
        </p:nvGraphicFramePr>
        <p:xfrm>
          <a:off x="4137286" y="4482059"/>
          <a:ext cx="8392728" cy="2214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hy-AM" sz="4400" dirty="0"/>
              <a:t>Մոդելների համեմատման եղանակներ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037299" y="489975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Accuracy – 48%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037299" y="632715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F1 score – 42%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037299" y="5852094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Recall– 67%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037299" y="537703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Precision – 31%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D2D42-A564-E247-BCA5-3EFC0EB8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34" y="1177735"/>
            <a:ext cx="7016068" cy="2701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C9FE06-8E3A-7D42-A7DD-F0829416033F}"/>
                  </a:ext>
                </a:extLst>
              </p:cNvPr>
              <p:cNvSpPr/>
              <p:nvPr/>
            </p:nvSpPr>
            <p:spPr>
              <a:xfrm>
                <a:off x="323529" y="5243251"/>
                <a:ext cx="1805302" cy="484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AM" dirty="0"/>
                  <a:t>recision=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M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M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AM" i="0">
                            <a:latin typeface="Cambria Math" panose="02040503050406030204" pitchFamily="18" charset="0"/>
                          </a:rPr>
                          <m:t>4+6+3</m:t>
                        </m:r>
                      </m:den>
                    </m:f>
                  </m:oMath>
                </a14:m>
                <a:endParaRPr lang="en-AM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C9FE06-8E3A-7D42-A7DD-F08294160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5243251"/>
                <a:ext cx="1805302" cy="484620"/>
              </a:xfrm>
              <a:prstGeom prst="rect">
                <a:avLst/>
              </a:prstGeom>
              <a:blipFill>
                <a:blip r:embed="rId4"/>
                <a:stretch>
                  <a:fillRect l="-2083" b="-2564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363BBD-2F80-354A-8A2C-A0DCEDF3C648}"/>
                  </a:ext>
                </a:extLst>
              </p:cNvPr>
              <p:cNvSpPr/>
              <p:nvPr/>
            </p:nvSpPr>
            <p:spPr>
              <a:xfrm>
                <a:off x="323529" y="5727871"/>
                <a:ext cx="1497526" cy="48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M" dirty="0"/>
                  <a:t>Recall=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M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M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AM" i="0">
                            <a:latin typeface="Cambria Math" panose="02040503050406030204" pitchFamily="18" charset="0"/>
                          </a:rPr>
                          <m:t>4+1+1</m:t>
                        </m:r>
                      </m:den>
                    </m:f>
                  </m:oMath>
                </a14:m>
                <a:endParaRPr lang="en-AM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363BBD-2F80-354A-8A2C-A0DCEDF3C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5727871"/>
                <a:ext cx="1497526" cy="484300"/>
              </a:xfrm>
              <a:prstGeom prst="rect">
                <a:avLst/>
              </a:prstGeom>
              <a:blipFill>
                <a:blip r:embed="rId5"/>
                <a:stretch>
                  <a:fillRect l="-2521" b="-5128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ACB9714-1D10-714A-8E07-A5DA29D25680}"/>
                  </a:ext>
                </a:extLst>
              </p:cNvPr>
              <p:cNvSpPr/>
              <p:nvPr/>
            </p:nvSpPr>
            <p:spPr>
              <a:xfrm>
                <a:off x="323529" y="4689934"/>
                <a:ext cx="1805302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M" dirty="0"/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M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M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+2+6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</m:oMath>
                </a14:m>
                <a:endParaRPr lang="en-AM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ACB9714-1D10-714A-8E07-A5DA29D25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4689934"/>
                <a:ext cx="1805302" cy="485774"/>
              </a:xfrm>
              <a:prstGeom prst="rect">
                <a:avLst/>
              </a:prstGeom>
              <a:blipFill>
                <a:blip r:embed="rId6"/>
                <a:stretch>
                  <a:fillRect l="-2083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76679B-2F65-8F45-B858-6E88396EB103}"/>
                  </a:ext>
                </a:extLst>
              </p:cNvPr>
              <p:cNvSpPr/>
              <p:nvPr/>
            </p:nvSpPr>
            <p:spPr>
              <a:xfrm>
                <a:off x="323529" y="6111152"/>
                <a:ext cx="3625031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M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AM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AM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AM" i="0">
                          <a:latin typeface="Cambria Math" panose="02040503050406030204" pitchFamily="18" charset="0"/>
                        </a:rPr>
                        <m:t>=2×</m:t>
                      </m:r>
                      <m:f>
                        <m:fPr>
                          <m:ctrlPr>
                            <a:rPr lang="en-AM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M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AM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AM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AM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AM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M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AM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76679B-2F65-8F45-B858-6E88396EB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6111152"/>
                <a:ext cx="3625031" cy="664926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AM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99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8849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CNN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418631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Precision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Recall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F</a:t>
            </a:r>
            <a:r>
              <a:rPr lang="hy-AM" altLang="ko-KR" sz="1400" b="1" dirty="0">
                <a:solidFill>
                  <a:srgbClr val="262626"/>
                </a:solidFill>
              </a:rPr>
              <a:t>1</a:t>
            </a:r>
            <a:r>
              <a:rPr lang="en-US" altLang="ko-KR" sz="1400" b="1" dirty="0">
                <a:solidFill>
                  <a:srgbClr val="262626"/>
                </a:solidFill>
              </a:rPr>
              <a:t> score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47%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47%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46%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37" name="Chevron 61">
            <a:extLst>
              <a:ext uri="{FF2B5EF4-FFF2-40B4-BE49-F238E27FC236}">
                <a16:creationId xmlns:a16="http://schemas.microsoft.com/office/drawing/2014/main" id="{E16C741D-C11C-4CE0-A877-45012F36D196}"/>
              </a:ext>
            </a:extLst>
          </p:cNvPr>
          <p:cNvSpPr/>
          <p:nvPr/>
        </p:nvSpPr>
        <p:spPr>
          <a:xfrm>
            <a:off x="1022662" y="4580449"/>
            <a:ext cx="72000" cy="108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D56E67-1E57-144A-AA4B-A1A251694C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3" y="2189324"/>
            <a:ext cx="4515756" cy="317838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F507AEA-BA9A-1346-B880-C4373A607889}"/>
              </a:ext>
            </a:extLst>
          </p:cNvPr>
          <p:cNvGrpSpPr/>
          <p:nvPr/>
        </p:nvGrpSpPr>
        <p:grpSpPr>
          <a:xfrm>
            <a:off x="329083" y="4509091"/>
            <a:ext cx="372546" cy="358716"/>
            <a:chOff x="3923928" y="2038003"/>
            <a:chExt cx="864096" cy="86409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EB69676-8331-FC4D-9B10-C2B37252A2E3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1" name="Up Arrow 6">
              <a:extLst>
                <a:ext uri="{FF2B5EF4-FFF2-40B4-BE49-F238E27FC236}">
                  <a16:creationId xmlns:a16="http://schemas.microsoft.com/office/drawing/2014/main" id="{C47426EA-F5E3-FD43-A429-3CFA6CE616EB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6F8C97-A5F9-244E-ACE2-DE199B829E2B}"/>
              </a:ext>
            </a:extLst>
          </p:cNvPr>
          <p:cNvGrpSpPr/>
          <p:nvPr/>
        </p:nvGrpSpPr>
        <p:grpSpPr>
          <a:xfrm rot="10800000">
            <a:off x="323529" y="2778639"/>
            <a:ext cx="372546" cy="358716"/>
            <a:chOff x="3923928" y="2038003"/>
            <a:chExt cx="864096" cy="86409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D556A83-BD59-8F4A-B884-7DBA3CE67E12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4" name="Up Arrow 17">
              <a:extLst>
                <a:ext uri="{FF2B5EF4-FFF2-40B4-BE49-F238E27FC236}">
                  <a16:creationId xmlns:a16="http://schemas.microsoft.com/office/drawing/2014/main" id="{32E4D97D-BA8F-1848-90FA-EE0097DDB534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48DF6EA-B869-1E40-837E-46E117F8D313}"/>
              </a:ext>
            </a:extLst>
          </p:cNvPr>
          <p:cNvGrpSpPr/>
          <p:nvPr/>
        </p:nvGrpSpPr>
        <p:grpSpPr>
          <a:xfrm>
            <a:off x="331426" y="3679544"/>
            <a:ext cx="372546" cy="358716"/>
            <a:chOff x="3923928" y="2038003"/>
            <a:chExt cx="864096" cy="86409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AE5E3C-EF4B-7245-AF81-D448385329C9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7" name="Up Arrow 6">
              <a:extLst>
                <a:ext uri="{FF2B5EF4-FFF2-40B4-BE49-F238E27FC236}">
                  <a16:creationId xmlns:a16="http://schemas.microsoft.com/office/drawing/2014/main" id="{9130E8B5-DAE7-F942-87AE-5564BF8849BE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E2732AF-8C28-054D-B334-F5070C4B82D7}"/>
              </a:ext>
            </a:extLst>
          </p:cNvPr>
          <p:cNvGrpSpPr/>
          <p:nvPr/>
        </p:nvGrpSpPr>
        <p:grpSpPr>
          <a:xfrm rot="10800000">
            <a:off x="1563276" y="5450509"/>
            <a:ext cx="372546" cy="358716"/>
            <a:chOff x="3923928" y="2038003"/>
            <a:chExt cx="864096" cy="86409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59F5565-3502-4D48-9487-1FCD283EB6E9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0" name="Up Arrow 17">
              <a:extLst>
                <a:ext uri="{FF2B5EF4-FFF2-40B4-BE49-F238E27FC236}">
                  <a16:creationId xmlns:a16="http://schemas.microsoft.com/office/drawing/2014/main" id="{8DA3F867-8536-2649-84D6-35D6213C391D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332F53E-826E-1040-8838-943B4CA0DE88}"/>
              </a:ext>
            </a:extLst>
          </p:cNvPr>
          <p:cNvGrpSpPr/>
          <p:nvPr/>
        </p:nvGrpSpPr>
        <p:grpSpPr>
          <a:xfrm>
            <a:off x="2520544" y="5459864"/>
            <a:ext cx="372546" cy="358716"/>
            <a:chOff x="3923928" y="2038003"/>
            <a:chExt cx="864096" cy="86409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C1D82DD-0C7D-3F47-9BC5-859DE59BFFEA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3" name="Up Arrow 6">
              <a:extLst>
                <a:ext uri="{FF2B5EF4-FFF2-40B4-BE49-F238E27FC236}">
                  <a16:creationId xmlns:a16="http://schemas.microsoft.com/office/drawing/2014/main" id="{9DCBA6E2-7D62-2E40-8F82-18176165492F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F0C699-8F96-214D-8975-398AAB1C742E}"/>
              </a:ext>
            </a:extLst>
          </p:cNvPr>
          <p:cNvGrpSpPr/>
          <p:nvPr/>
        </p:nvGrpSpPr>
        <p:grpSpPr>
          <a:xfrm>
            <a:off x="3494141" y="5459864"/>
            <a:ext cx="372546" cy="358716"/>
            <a:chOff x="3923928" y="2038003"/>
            <a:chExt cx="864096" cy="86409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FCD82B0-9ABA-6D4B-BA4F-0ECEFDE11F74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6" name="Up Arrow 6">
              <a:extLst>
                <a:ext uri="{FF2B5EF4-FFF2-40B4-BE49-F238E27FC236}">
                  <a16:creationId xmlns:a16="http://schemas.microsoft.com/office/drawing/2014/main" id="{D2F36F88-F710-C349-A4DC-90E5513716EC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828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55838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LSTM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16557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Precision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Recall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F</a:t>
            </a:r>
            <a:r>
              <a:rPr lang="hy-AM" altLang="ko-KR" sz="1400" b="1" dirty="0">
                <a:solidFill>
                  <a:srgbClr val="262626"/>
                </a:solidFill>
              </a:rPr>
              <a:t>1</a:t>
            </a:r>
            <a:r>
              <a:rPr lang="en-US" altLang="ko-KR" sz="1400" b="1" dirty="0">
                <a:solidFill>
                  <a:srgbClr val="262626"/>
                </a:solidFill>
              </a:rPr>
              <a:t> score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57%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50%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48%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37" name="Chevron 61">
            <a:extLst>
              <a:ext uri="{FF2B5EF4-FFF2-40B4-BE49-F238E27FC236}">
                <a16:creationId xmlns:a16="http://schemas.microsoft.com/office/drawing/2014/main" id="{E16C741D-C11C-4CE0-A877-45012F36D196}"/>
              </a:ext>
            </a:extLst>
          </p:cNvPr>
          <p:cNvSpPr/>
          <p:nvPr/>
        </p:nvSpPr>
        <p:spPr>
          <a:xfrm>
            <a:off x="1022662" y="4580449"/>
            <a:ext cx="72000" cy="108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4381A05-950B-974A-9A94-27FB6EC380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5" y="2184159"/>
            <a:ext cx="4518000" cy="31824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C2A37-A5C4-EB4C-8811-CDE11BA8285D}"/>
              </a:ext>
            </a:extLst>
          </p:cNvPr>
          <p:cNvGrpSpPr/>
          <p:nvPr/>
        </p:nvGrpSpPr>
        <p:grpSpPr>
          <a:xfrm>
            <a:off x="329083" y="4509091"/>
            <a:ext cx="372546" cy="358716"/>
            <a:chOff x="3923928" y="2038003"/>
            <a:chExt cx="864096" cy="864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0E6A8FF-9C05-D74F-B450-2E55E9DDA063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Up Arrow 6">
              <a:extLst>
                <a:ext uri="{FF2B5EF4-FFF2-40B4-BE49-F238E27FC236}">
                  <a16:creationId xmlns:a16="http://schemas.microsoft.com/office/drawing/2014/main" id="{E6399F44-C84E-1342-9603-9DB4FEC14048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8F714-5C07-D547-A302-87BF2A686E12}"/>
              </a:ext>
            </a:extLst>
          </p:cNvPr>
          <p:cNvGrpSpPr/>
          <p:nvPr/>
        </p:nvGrpSpPr>
        <p:grpSpPr>
          <a:xfrm rot="10800000">
            <a:off x="323529" y="2778639"/>
            <a:ext cx="372546" cy="358716"/>
            <a:chOff x="3923928" y="2038003"/>
            <a:chExt cx="864096" cy="864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13CFB1-3B68-6A4F-84D5-6663EA927F15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4" name="Up Arrow 17">
              <a:extLst>
                <a:ext uri="{FF2B5EF4-FFF2-40B4-BE49-F238E27FC236}">
                  <a16:creationId xmlns:a16="http://schemas.microsoft.com/office/drawing/2014/main" id="{43622DB0-B174-5047-AF45-08993AF8FB3E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1654DB-468F-B643-B908-6CFFC7E68B78}"/>
              </a:ext>
            </a:extLst>
          </p:cNvPr>
          <p:cNvGrpSpPr/>
          <p:nvPr/>
        </p:nvGrpSpPr>
        <p:grpSpPr>
          <a:xfrm>
            <a:off x="331426" y="3679544"/>
            <a:ext cx="372546" cy="358716"/>
            <a:chOff x="3923928" y="2038003"/>
            <a:chExt cx="864096" cy="864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3F642CC-7606-C147-A1AD-0A27FCE34F12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7" name="Up Arrow 6">
              <a:extLst>
                <a:ext uri="{FF2B5EF4-FFF2-40B4-BE49-F238E27FC236}">
                  <a16:creationId xmlns:a16="http://schemas.microsoft.com/office/drawing/2014/main" id="{9C1B382E-F80D-7F4E-B35B-BD8BBA174627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C4D6AF-ADB5-B548-816E-6845C450458C}"/>
              </a:ext>
            </a:extLst>
          </p:cNvPr>
          <p:cNvGrpSpPr/>
          <p:nvPr/>
        </p:nvGrpSpPr>
        <p:grpSpPr>
          <a:xfrm rot="10800000">
            <a:off x="1563276" y="5450509"/>
            <a:ext cx="372546" cy="358716"/>
            <a:chOff x="3923928" y="2038003"/>
            <a:chExt cx="864096" cy="864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C6471B7-30C5-BF40-A599-FC84431E0159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0" name="Up Arrow 17">
              <a:extLst>
                <a:ext uri="{FF2B5EF4-FFF2-40B4-BE49-F238E27FC236}">
                  <a16:creationId xmlns:a16="http://schemas.microsoft.com/office/drawing/2014/main" id="{2CEAD1C5-4528-C245-9BD7-F3998224FC2C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391F60-026A-E344-AA30-2DBF3E62F87C}"/>
              </a:ext>
            </a:extLst>
          </p:cNvPr>
          <p:cNvGrpSpPr/>
          <p:nvPr/>
        </p:nvGrpSpPr>
        <p:grpSpPr>
          <a:xfrm>
            <a:off x="2520544" y="5459864"/>
            <a:ext cx="372546" cy="358716"/>
            <a:chOff x="3923928" y="2038003"/>
            <a:chExt cx="864096" cy="864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C4A168E-19F9-5245-8BA8-2C41C8D2FADD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3" name="Up Arrow 6">
              <a:extLst>
                <a:ext uri="{FF2B5EF4-FFF2-40B4-BE49-F238E27FC236}">
                  <a16:creationId xmlns:a16="http://schemas.microsoft.com/office/drawing/2014/main" id="{D211C7F0-91D9-B642-B357-0FA832BA3521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A2F89FE-169C-3B45-B717-BC25A5F36709}"/>
              </a:ext>
            </a:extLst>
          </p:cNvPr>
          <p:cNvGrpSpPr/>
          <p:nvPr/>
        </p:nvGrpSpPr>
        <p:grpSpPr>
          <a:xfrm>
            <a:off x="3494141" y="5459864"/>
            <a:ext cx="372546" cy="358716"/>
            <a:chOff x="3923928" y="2038003"/>
            <a:chExt cx="864096" cy="86409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E2A89C1-E141-B540-A7BE-B4BA66D9C011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6" name="Up Arrow 6">
              <a:extLst>
                <a:ext uri="{FF2B5EF4-FFF2-40B4-BE49-F238E27FC236}">
                  <a16:creationId xmlns:a16="http://schemas.microsoft.com/office/drawing/2014/main" id="{AE978022-1DD7-7B45-98B2-B8BA92ED9AE8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9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5093129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/>
          <p:nvPr/>
        </p:nvSpPr>
        <p:spPr>
          <a:xfrm>
            <a:off x="6976092" y="2222657"/>
            <a:ext cx="3985962" cy="2898743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3394584" y="5314723"/>
            <a:ext cx="5402838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y-AM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Աշխատանքի նպատակը</a:t>
            </a:r>
            <a:endParaRPr lang="en-US" altLang="ko-KR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E8B328F-DB57-4B02-A0FC-70E1E347E94B}"/>
              </a:ext>
            </a:extLst>
          </p:cNvPr>
          <p:cNvGrpSpPr/>
          <p:nvPr/>
        </p:nvGrpSpPr>
        <p:grpSpPr>
          <a:xfrm flipH="1">
            <a:off x="10088960" y="3030959"/>
            <a:ext cx="1544222" cy="551701"/>
            <a:chOff x="6607592" y="3847770"/>
            <a:chExt cx="1023769" cy="365760"/>
          </a:xfrm>
        </p:grpSpPr>
        <p:sp>
          <p:nvSpPr>
            <p:cNvPr id="154" name="Arrow: Pentagon 153">
              <a:extLst>
                <a:ext uri="{FF2B5EF4-FFF2-40B4-BE49-F238E27FC236}">
                  <a16:creationId xmlns:a16="http://schemas.microsoft.com/office/drawing/2014/main" id="{F9F666A9-8763-49D7-B80F-AE5173E56818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77EC73-C75D-486F-8591-C5578AAE53A4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8CB89F-FDDC-4202-9E9D-D22DA0FA649D}"/>
              </a:ext>
            </a:extLst>
          </p:cNvPr>
          <p:cNvGrpSpPr/>
          <p:nvPr/>
        </p:nvGrpSpPr>
        <p:grpSpPr>
          <a:xfrm>
            <a:off x="6423551" y="3030959"/>
            <a:ext cx="1544222" cy="551701"/>
            <a:chOff x="6607592" y="3847770"/>
            <a:chExt cx="1023769" cy="365760"/>
          </a:xfrm>
        </p:grpSpPr>
        <p:sp>
          <p:nvSpPr>
            <p:cNvPr id="157" name="Arrow: Pentagon 156">
              <a:extLst>
                <a:ext uri="{FF2B5EF4-FFF2-40B4-BE49-F238E27FC236}">
                  <a16:creationId xmlns:a16="http://schemas.microsoft.com/office/drawing/2014/main" id="{9825A853-7EEA-48E3-97E2-A7D30BAF9647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3BC613-4923-49CD-8266-E8CD03EF4C58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0EDA0F5-1444-2B48-A392-02C81C956C74}"/>
              </a:ext>
            </a:extLst>
          </p:cNvPr>
          <p:cNvGrpSpPr/>
          <p:nvPr/>
        </p:nvGrpSpPr>
        <p:grpSpPr>
          <a:xfrm>
            <a:off x="972429" y="2541249"/>
            <a:ext cx="3028217" cy="3026664"/>
            <a:chOff x="4574848" y="1897856"/>
            <a:chExt cx="3028217" cy="3026664"/>
          </a:xfrm>
        </p:grpSpPr>
        <p:sp>
          <p:nvSpPr>
            <p:cNvPr id="165" name="Freeform: Shape 81">
              <a:extLst>
                <a:ext uri="{FF2B5EF4-FFF2-40B4-BE49-F238E27FC236}">
                  <a16:creationId xmlns:a16="http://schemas.microsoft.com/office/drawing/2014/main" id="{313441EE-2745-4A44-A17C-85AF3830ADF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82">
              <a:extLst>
                <a:ext uri="{FF2B5EF4-FFF2-40B4-BE49-F238E27FC236}">
                  <a16:creationId xmlns:a16="http://schemas.microsoft.com/office/drawing/2014/main" id="{A6E71C36-6175-B54A-9A3E-AC803539AEB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7" name="Freeform: Shape 3">
            <a:extLst>
              <a:ext uri="{FF2B5EF4-FFF2-40B4-BE49-F238E27FC236}">
                <a16:creationId xmlns:a16="http://schemas.microsoft.com/office/drawing/2014/main" id="{8C05FC14-388C-8D4C-9BE0-7DAAE843C3C6}"/>
              </a:ext>
            </a:extLst>
          </p:cNvPr>
          <p:cNvSpPr/>
          <p:nvPr/>
        </p:nvSpPr>
        <p:spPr>
          <a:xfrm>
            <a:off x="332622" y="698020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4497A7D-8D92-D641-B75A-064242DCA0C7}"/>
              </a:ext>
            </a:extLst>
          </p:cNvPr>
          <p:cNvGrpSpPr/>
          <p:nvPr/>
        </p:nvGrpSpPr>
        <p:grpSpPr>
          <a:xfrm>
            <a:off x="779372" y="1250193"/>
            <a:ext cx="5383089" cy="3796702"/>
            <a:chOff x="1102808" y="1419517"/>
            <a:chExt cx="5383089" cy="3796702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CA3161C-526D-F74D-B22D-D23C715CF259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42" name="Rectangle: Rounded Corners 77">
                <a:extLst>
                  <a:ext uri="{FF2B5EF4-FFF2-40B4-BE49-F238E27FC236}">
                    <a16:creationId xmlns:a16="http://schemas.microsoft.com/office/drawing/2014/main" id="{E844C015-C679-2F44-B07C-75BAB8FFF0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78">
                <a:extLst>
                  <a:ext uri="{FF2B5EF4-FFF2-40B4-BE49-F238E27FC236}">
                    <a16:creationId xmlns:a16="http://schemas.microsoft.com/office/drawing/2014/main" id="{B2A16EED-4F29-5541-8DB3-4BF0AD7B4EC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434A0E9-9EC3-E149-B32F-F51A5E791AA5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240" name="Rectangle: Rounded Corners 75">
                <a:extLst>
                  <a:ext uri="{FF2B5EF4-FFF2-40B4-BE49-F238E27FC236}">
                    <a16:creationId xmlns:a16="http://schemas.microsoft.com/office/drawing/2014/main" id="{784123FF-937A-B444-923A-2CBFD6AF4A8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: Rounded Corners 76">
                <a:extLst>
                  <a:ext uri="{FF2B5EF4-FFF2-40B4-BE49-F238E27FC236}">
                    <a16:creationId xmlns:a16="http://schemas.microsoft.com/office/drawing/2014/main" id="{DB55EFFA-EFF5-044A-82C7-CA82DAFD3B4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FA1A4EF-BC99-F448-B78F-E335C242EEB3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238" name="Rectangle: Rounded Corners 73">
                <a:extLst>
                  <a:ext uri="{FF2B5EF4-FFF2-40B4-BE49-F238E27FC236}">
                    <a16:creationId xmlns:a16="http://schemas.microsoft.com/office/drawing/2014/main" id="{3A2B64FE-EED5-4D46-B61B-02EF6BED5484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: Rounded Corners 74">
                <a:extLst>
                  <a:ext uri="{FF2B5EF4-FFF2-40B4-BE49-F238E27FC236}">
                    <a16:creationId xmlns:a16="http://schemas.microsoft.com/office/drawing/2014/main" id="{9BBFBD72-CB55-4B42-8F5D-51898E0C456B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086DE1F-5F15-714C-8711-3AA161DA037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236" name="Rectangle: Rounded Corners 71">
                <a:extLst>
                  <a:ext uri="{FF2B5EF4-FFF2-40B4-BE49-F238E27FC236}">
                    <a16:creationId xmlns:a16="http://schemas.microsoft.com/office/drawing/2014/main" id="{42CA8FC7-89AB-764B-B4FA-112244499BB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72">
                <a:extLst>
                  <a:ext uri="{FF2B5EF4-FFF2-40B4-BE49-F238E27FC236}">
                    <a16:creationId xmlns:a16="http://schemas.microsoft.com/office/drawing/2014/main" id="{B8FA2FAA-8AC8-4243-8323-F92F6C149B3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10DD5ED-7560-5B42-BDE8-A5A5564102DE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234" name="Rectangle: Rounded Corners 69">
                <a:extLst>
                  <a:ext uri="{FF2B5EF4-FFF2-40B4-BE49-F238E27FC236}">
                    <a16:creationId xmlns:a16="http://schemas.microsoft.com/office/drawing/2014/main" id="{FD10AC8A-05A3-5545-921E-6E33844902E8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: Rounded Corners 70">
                <a:extLst>
                  <a:ext uri="{FF2B5EF4-FFF2-40B4-BE49-F238E27FC236}">
                    <a16:creationId xmlns:a16="http://schemas.microsoft.com/office/drawing/2014/main" id="{9FA371BA-0471-4845-BBEB-5E0227415F7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1712BF5-271E-B640-899B-678391C41BDF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232" name="Rectangle: Rounded Corners 67">
                <a:extLst>
                  <a:ext uri="{FF2B5EF4-FFF2-40B4-BE49-F238E27FC236}">
                    <a16:creationId xmlns:a16="http://schemas.microsoft.com/office/drawing/2014/main" id="{10C1941C-2960-034D-B3E1-799A4C04A01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: Rounded Corners 68">
                <a:extLst>
                  <a:ext uri="{FF2B5EF4-FFF2-40B4-BE49-F238E27FC236}">
                    <a16:creationId xmlns:a16="http://schemas.microsoft.com/office/drawing/2014/main" id="{DA11A2A5-D534-0043-ADC0-DE9CB7728180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29AC894-9521-0F42-81CB-6BF8A19DE8F2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230" name="Rectangle: Rounded Corners 65">
                <a:extLst>
                  <a:ext uri="{FF2B5EF4-FFF2-40B4-BE49-F238E27FC236}">
                    <a16:creationId xmlns:a16="http://schemas.microsoft.com/office/drawing/2014/main" id="{942DC06A-A38E-AE4F-8DFF-904FB3B62CAC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66">
                <a:extLst>
                  <a:ext uri="{FF2B5EF4-FFF2-40B4-BE49-F238E27FC236}">
                    <a16:creationId xmlns:a16="http://schemas.microsoft.com/office/drawing/2014/main" id="{2944C312-DF2D-5441-8B98-054443878525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32487C9-2ADA-C845-9E61-6884A8B6FDAF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228" name="Rectangle: Rounded Corners 63">
                <a:extLst>
                  <a:ext uri="{FF2B5EF4-FFF2-40B4-BE49-F238E27FC236}">
                    <a16:creationId xmlns:a16="http://schemas.microsoft.com/office/drawing/2014/main" id="{C70B86F6-8B12-0A48-90A9-636D9741122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: Rounded Corners 64">
                <a:extLst>
                  <a:ext uri="{FF2B5EF4-FFF2-40B4-BE49-F238E27FC236}">
                    <a16:creationId xmlns:a16="http://schemas.microsoft.com/office/drawing/2014/main" id="{2E6BBE07-5CA6-0141-B3C2-70C9499FEAC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78EF219-7A5F-124B-A51A-DA6C2436152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26" name="Rectangle: Rounded Corners 61">
                <a:extLst>
                  <a:ext uri="{FF2B5EF4-FFF2-40B4-BE49-F238E27FC236}">
                    <a16:creationId xmlns:a16="http://schemas.microsoft.com/office/drawing/2014/main" id="{886675F9-839A-F244-8EAA-61A3B3C71CE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: Rounded Corners 62">
                <a:extLst>
                  <a:ext uri="{FF2B5EF4-FFF2-40B4-BE49-F238E27FC236}">
                    <a16:creationId xmlns:a16="http://schemas.microsoft.com/office/drawing/2014/main" id="{12FD23A3-EF21-AD41-BFA0-3E391E92174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EA71BEF-C2F8-DE4D-97E6-85F066A91286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224" name="Rectangle: Rounded Corners 59">
                <a:extLst>
                  <a:ext uri="{FF2B5EF4-FFF2-40B4-BE49-F238E27FC236}">
                    <a16:creationId xmlns:a16="http://schemas.microsoft.com/office/drawing/2014/main" id="{08C9395C-E8B8-9F4F-89C0-14E7400C13E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60">
                <a:extLst>
                  <a:ext uri="{FF2B5EF4-FFF2-40B4-BE49-F238E27FC236}">
                    <a16:creationId xmlns:a16="http://schemas.microsoft.com/office/drawing/2014/main" id="{C5EC10FC-78E2-C947-9959-9693BE1EC839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B646DA2-4A55-E64A-9B19-F9BE5F5D6BBD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22" name="Rectangle: Rounded Corners 57">
                <a:extLst>
                  <a:ext uri="{FF2B5EF4-FFF2-40B4-BE49-F238E27FC236}">
                    <a16:creationId xmlns:a16="http://schemas.microsoft.com/office/drawing/2014/main" id="{B32AA344-072F-E646-A0C7-DD56A0629CA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58">
                <a:extLst>
                  <a:ext uri="{FF2B5EF4-FFF2-40B4-BE49-F238E27FC236}">
                    <a16:creationId xmlns:a16="http://schemas.microsoft.com/office/drawing/2014/main" id="{6B6536AF-7C83-E64A-926C-F3A96D8DDD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1395DA1-222F-1D45-8761-7C04F4ADE5A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220" name="Rectangle: Rounded Corners 55">
                <a:extLst>
                  <a:ext uri="{FF2B5EF4-FFF2-40B4-BE49-F238E27FC236}">
                    <a16:creationId xmlns:a16="http://schemas.microsoft.com/office/drawing/2014/main" id="{8F73F30E-FEBE-6544-BB48-D424A860DE0C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56">
                <a:extLst>
                  <a:ext uri="{FF2B5EF4-FFF2-40B4-BE49-F238E27FC236}">
                    <a16:creationId xmlns:a16="http://schemas.microsoft.com/office/drawing/2014/main" id="{17851392-0F78-404F-BC07-80726025753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A3F882F-ABB1-7B47-AF79-4B9FC8098147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218" name="Rectangle: Rounded Corners 53">
                <a:extLst>
                  <a:ext uri="{FF2B5EF4-FFF2-40B4-BE49-F238E27FC236}">
                    <a16:creationId xmlns:a16="http://schemas.microsoft.com/office/drawing/2014/main" id="{545B8908-83EB-4446-8987-862E44293C4D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54">
                <a:extLst>
                  <a:ext uri="{FF2B5EF4-FFF2-40B4-BE49-F238E27FC236}">
                    <a16:creationId xmlns:a16="http://schemas.microsoft.com/office/drawing/2014/main" id="{F0D9B244-4452-4140-8C13-35786CDE8C3C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EC6A63A-3C07-8540-ACF8-3A6B68D99877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216" name="Rectangle: Rounded Corners 51">
                <a:extLst>
                  <a:ext uri="{FF2B5EF4-FFF2-40B4-BE49-F238E27FC236}">
                    <a16:creationId xmlns:a16="http://schemas.microsoft.com/office/drawing/2014/main" id="{2AC8E280-3900-454D-8907-E980CEC406F7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52">
                <a:extLst>
                  <a:ext uri="{FF2B5EF4-FFF2-40B4-BE49-F238E27FC236}">
                    <a16:creationId xmlns:a16="http://schemas.microsoft.com/office/drawing/2014/main" id="{16678055-5166-A14E-A54C-0ECF72CCDE80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9500DD1-FC45-5345-8DF3-4A942E66DB1D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14" name="Rectangle: Rounded Corners 49">
                <a:extLst>
                  <a:ext uri="{FF2B5EF4-FFF2-40B4-BE49-F238E27FC236}">
                    <a16:creationId xmlns:a16="http://schemas.microsoft.com/office/drawing/2014/main" id="{674E778B-93AC-E54C-AFD4-E313C4EBFDB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50">
                <a:extLst>
                  <a:ext uri="{FF2B5EF4-FFF2-40B4-BE49-F238E27FC236}">
                    <a16:creationId xmlns:a16="http://schemas.microsoft.com/office/drawing/2014/main" id="{B6D38CEA-96D1-7F45-A758-CF88A00440A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3C28021B-253E-EB44-9765-A604E88668D9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12" name="Rectangle: Rounded Corners 47">
                <a:extLst>
                  <a:ext uri="{FF2B5EF4-FFF2-40B4-BE49-F238E27FC236}">
                    <a16:creationId xmlns:a16="http://schemas.microsoft.com/office/drawing/2014/main" id="{E9F508AB-6705-BB49-BD67-228B84434A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48">
                <a:extLst>
                  <a:ext uri="{FF2B5EF4-FFF2-40B4-BE49-F238E27FC236}">
                    <a16:creationId xmlns:a16="http://schemas.microsoft.com/office/drawing/2014/main" id="{266593BD-0CC5-A941-9941-8C50AD80436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ED09ADA3-EF69-054E-9155-233569A7C83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210" name="Rectangle: Rounded Corners 45">
                <a:extLst>
                  <a:ext uri="{FF2B5EF4-FFF2-40B4-BE49-F238E27FC236}">
                    <a16:creationId xmlns:a16="http://schemas.microsoft.com/office/drawing/2014/main" id="{3BFA08B2-47B2-DA4B-AAC1-26AB0278533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46">
                <a:extLst>
                  <a:ext uri="{FF2B5EF4-FFF2-40B4-BE49-F238E27FC236}">
                    <a16:creationId xmlns:a16="http://schemas.microsoft.com/office/drawing/2014/main" id="{9ACFB976-C272-D14A-84CC-6397C81CA02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8AB6DDDB-C4A7-C54E-8B54-B59058D95287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208" name="Rectangle: Rounded Corners 43">
                <a:extLst>
                  <a:ext uri="{FF2B5EF4-FFF2-40B4-BE49-F238E27FC236}">
                    <a16:creationId xmlns:a16="http://schemas.microsoft.com/office/drawing/2014/main" id="{A495D839-B9D4-2B44-8636-01349C0B305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44">
                <a:extLst>
                  <a:ext uri="{FF2B5EF4-FFF2-40B4-BE49-F238E27FC236}">
                    <a16:creationId xmlns:a16="http://schemas.microsoft.com/office/drawing/2014/main" id="{C7C02CF3-1B4D-E94F-94F7-6C4EEF7403C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356E309-FD3C-4E49-9FE8-B09AFACC28EA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206" name="Rectangle: Rounded Corners 41">
                <a:extLst>
                  <a:ext uri="{FF2B5EF4-FFF2-40B4-BE49-F238E27FC236}">
                    <a16:creationId xmlns:a16="http://schemas.microsoft.com/office/drawing/2014/main" id="{647A17FF-1237-814C-9536-DD733C50BBC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42">
                <a:extLst>
                  <a:ext uri="{FF2B5EF4-FFF2-40B4-BE49-F238E27FC236}">
                    <a16:creationId xmlns:a16="http://schemas.microsoft.com/office/drawing/2014/main" id="{A06B3E50-E0E7-9148-B30A-DE017BD3C57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01946BD-E787-4448-AEF6-4524445502CE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204" name="Rectangle: Rounded Corners 39">
                <a:extLst>
                  <a:ext uri="{FF2B5EF4-FFF2-40B4-BE49-F238E27FC236}">
                    <a16:creationId xmlns:a16="http://schemas.microsoft.com/office/drawing/2014/main" id="{8FB32DF1-EF2D-1A4F-928E-8D65F83E2CC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: Rounded Corners 40">
                <a:extLst>
                  <a:ext uri="{FF2B5EF4-FFF2-40B4-BE49-F238E27FC236}">
                    <a16:creationId xmlns:a16="http://schemas.microsoft.com/office/drawing/2014/main" id="{B3A290F9-2052-7C44-8354-A3D3EC84B400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2B4C41D-348E-0640-B930-D8C84F67FBE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202" name="Rectangle: Rounded Corners 37">
                <a:extLst>
                  <a:ext uri="{FF2B5EF4-FFF2-40B4-BE49-F238E27FC236}">
                    <a16:creationId xmlns:a16="http://schemas.microsoft.com/office/drawing/2014/main" id="{4100966C-7895-394B-89C6-8F2FEB3083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38">
                <a:extLst>
                  <a:ext uri="{FF2B5EF4-FFF2-40B4-BE49-F238E27FC236}">
                    <a16:creationId xmlns:a16="http://schemas.microsoft.com/office/drawing/2014/main" id="{935BF7F7-2066-1C43-9AD2-6C4884DA5BD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C075FBC-B335-1F49-92AD-88A8E71C7902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00" name="Rectangle: Rounded Corners 35">
                <a:extLst>
                  <a:ext uri="{FF2B5EF4-FFF2-40B4-BE49-F238E27FC236}">
                    <a16:creationId xmlns:a16="http://schemas.microsoft.com/office/drawing/2014/main" id="{22805558-DEA9-E74F-BD1E-39866F272D0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36">
                <a:extLst>
                  <a:ext uri="{FF2B5EF4-FFF2-40B4-BE49-F238E27FC236}">
                    <a16:creationId xmlns:a16="http://schemas.microsoft.com/office/drawing/2014/main" id="{7ED33B42-74B3-E74D-81A3-711ECEEFA85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0A8E569-6D04-C44A-A5B9-D6EEC054443E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198" name="Rectangle: Rounded Corners 33">
                <a:extLst>
                  <a:ext uri="{FF2B5EF4-FFF2-40B4-BE49-F238E27FC236}">
                    <a16:creationId xmlns:a16="http://schemas.microsoft.com/office/drawing/2014/main" id="{E3C22EBF-FE31-0241-B328-9DB76B65EC0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34">
                <a:extLst>
                  <a:ext uri="{FF2B5EF4-FFF2-40B4-BE49-F238E27FC236}">
                    <a16:creationId xmlns:a16="http://schemas.microsoft.com/office/drawing/2014/main" id="{1222F950-C986-6745-99ED-F81515558D3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02B3BAF-316F-1940-AAAA-161427A66A4B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196" name="Rectangle: Rounded Corners 31">
                <a:extLst>
                  <a:ext uri="{FF2B5EF4-FFF2-40B4-BE49-F238E27FC236}">
                    <a16:creationId xmlns:a16="http://schemas.microsoft.com/office/drawing/2014/main" id="{394162CA-BFCA-B04F-A234-8A958D6173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32">
                <a:extLst>
                  <a:ext uri="{FF2B5EF4-FFF2-40B4-BE49-F238E27FC236}">
                    <a16:creationId xmlns:a16="http://schemas.microsoft.com/office/drawing/2014/main" id="{8A440D92-62E6-D34E-ADDF-FCFD9773088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06DB838-FFF1-F647-B797-41B98517B6B8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194" name="Rectangle: Rounded Corners 29">
                <a:extLst>
                  <a:ext uri="{FF2B5EF4-FFF2-40B4-BE49-F238E27FC236}">
                    <a16:creationId xmlns:a16="http://schemas.microsoft.com/office/drawing/2014/main" id="{4C720305-D2DB-C349-8383-540F255E0B2C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30">
                <a:extLst>
                  <a:ext uri="{FF2B5EF4-FFF2-40B4-BE49-F238E27FC236}">
                    <a16:creationId xmlns:a16="http://schemas.microsoft.com/office/drawing/2014/main" id="{ADB1AED5-8D47-B849-B535-20AAE6555D74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4" name="Freeform: Shape 84">
            <a:extLst>
              <a:ext uri="{FF2B5EF4-FFF2-40B4-BE49-F238E27FC236}">
                <a16:creationId xmlns:a16="http://schemas.microsoft.com/office/drawing/2014/main" id="{CD157178-E140-4B47-8329-DD2FFF4397BB}"/>
              </a:ext>
            </a:extLst>
          </p:cNvPr>
          <p:cNvSpPr/>
          <p:nvPr/>
        </p:nvSpPr>
        <p:spPr>
          <a:xfrm>
            <a:off x="7620717" y="173978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7CBCC-227D-D54B-A487-62F264C0C83F}"/>
              </a:ext>
            </a:extLst>
          </p:cNvPr>
          <p:cNvSpPr txBox="1"/>
          <p:nvPr/>
        </p:nvSpPr>
        <p:spPr>
          <a:xfrm>
            <a:off x="260491" y="514167"/>
            <a:ext cx="498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y-AM" dirty="0"/>
              <a:t>Ի՞նչ է սպասվում ապագայում</a:t>
            </a:r>
            <a:endParaRPr lang="en-AM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3F97045-C55C-A241-90D2-0017EE872FC6}"/>
              </a:ext>
            </a:extLst>
          </p:cNvPr>
          <p:cNvSpPr txBox="1"/>
          <p:nvPr/>
        </p:nvSpPr>
        <p:spPr>
          <a:xfrm>
            <a:off x="260491" y="894360"/>
            <a:ext cx="498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y-AM" dirty="0"/>
              <a:t>Ինչպե՞ս ավելացնել շահույթը</a:t>
            </a:r>
            <a:endParaRPr lang="en-AM" dirty="0"/>
          </a:p>
        </p:txBody>
      </p:sp>
    </p:spTree>
    <p:extLst>
      <p:ext uri="{BB962C8B-B14F-4D97-AF65-F5344CB8AC3E}">
        <p14:creationId xmlns:p14="http://schemas.microsoft.com/office/powerpoint/2010/main" val="352793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23180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CNN-LSTM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691076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Precision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Recall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F</a:t>
            </a:r>
            <a:r>
              <a:rPr lang="hy-AM" altLang="ko-KR" sz="1400" b="1">
                <a:solidFill>
                  <a:srgbClr val="262626"/>
                </a:solidFill>
              </a:rPr>
              <a:t>1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dirty="0">
                <a:solidFill>
                  <a:srgbClr val="262626"/>
                </a:solidFill>
              </a:rPr>
              <a:t>score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60%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54%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543220"/>
            <a:ext cx="1482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54%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37" name="Chevron 61">
            <a:extLst>
              <a:ext uri="{FF2B5EF4-FFF2-40B4-BE49-F238E27FC236}">
                <a16:creationId xmlns:a16="http://schemas.microsoft.com/office/drawing/2014/main" id="{E16C741D-C11C-4CE0-A877-45012F36D196}"/>
              </a:ext>
            </a:extLst>
          </p:cNvPr>
          <p:cNvSpPr/>
          <p:nvPr/>
        </p:nvSpPr>
        <p:spPr>
          <a:xfrm>
            <a:off x="1022662" y="4580449"/>
            <a:ext cx="72000" cy="108000"/>
          </a:xfrm>
          <a:prstGeom prst="chevron">
            <a:avLst>
              <a:gd name="adj" fmla="val 65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CAACD90-2762-CA4A-BD12-AE7CD6F3B7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86" y="2195192"/>
            <a:ext cx="4518000" cy="31824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B3F9C76-A49C-B846-8FFB-1EA8190883EC}"/>
              </a:ext>
            </a:extLst>
          </p:cNvPr>
          <p:cNvGrpSpPr/>
          <p:nvPr/>
        </p:nvGrpSpPr>
        <p:grpSpPr>
          <a:xfrm>
            <a:off x="329083" y="4509091"/>
            <a:ext cx="372546" cy="358716"/>
            <a:chOff x="3923928" y="2038003"/>
            <a:chExt cx="864096" cy="86409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8DAAFE-658F-074C-B5F1-68E22C757039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Up Arrow 6">
              <a:extLst>
                <a:ext uri="{FF2B5EF4-FFF2-40B4-BE49-F238E27FC236}">
                  <a16:creationId xmlns:a16="http://schemas.microsoft.com/office/drawing/2014/main" id="{1CCC4CFD-BC70-A64F-A30D-C210D603D452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51102C-6A3F-694E-91CF-A64F26CAE9A0}"/>
              </a:ext>
            </a:extLst>
          </p:cNvPr>
          <p:cNvGrpSpPr/>
          <p:nvPr/>
        </p:nvGrpSpPr>
        <p:grpSpPr>
          <a:xfrm rot="10800000">
            <a:off x="323529" y="2778639"/>
            <a:ext cx="372546" cy="358716"/>
            <a:chOff x="3923928" y="2038003"/>
            <a:chExt cx="864096" cy="86409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0CC34B-E778-C443-96EC-9A7FD8CDCEF3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4" name="Up Arrow 17">
              <a:extLst>
                <a:ext uri="{FF2B5EF4-FFF2-40B4-BE49-F238E27FC236}">
                  <a16:creationId xmlns:a16="http://schemas.microsoft.com/office/drawing/2014/main" id="{8DE1F8F6-12D1-4B42-B098-0E88AC18671E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850DD2B-A87A-FF40-B744-2B51E9CD3239}"/>
              </a:ext>
            </a:extLst>
          </p:cNvPr>
          <p:cNvGrpSpPr/>
          <p:nvPr/>
        </p:nvGrpSpPr>
        <p:grpSpPr>
          <a:xfrm>
            <a:off x="331426" y="3679544"/>
            <a:ext cx="372546" cy="358716"/>
            <a:chOff x="3923928" y="2038003"/>
            <a:chExt cx="864096" cy="86409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05AF711-1FAC-9044-98F6-C7B696D4DFD1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7" name="Up Arrow 6">
              <a:extLst>
                <a:ext uri="{FF2B5EF4-FFF2-40B4-BE49-F238E27FC236}">
                  <a16:creationId xmlns:a16="http://schemas.microsoft.com/office/drawing/2014/main" id="{CE9001C9-6E1F-B546-86A4-9757C578D911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1116D5-BB0B-AA4F-9004-36A7EBF2D184}"/>
              </a:ext>
            </a:extLst>
          </p:cNvPr>
          <p:cNvGrpSpPr/>
          <p:nvPr/>
        </p:nvGrpSpPr>
        <p:grpSpPr>
          <a:xfrm rot="10800000">
            <a:off x="1563276" y="5450509"/>
            <a:ext cx="372546" cy="358716"/>
            <a:chOff x="3923928" y="2038003"/>
            <a:chExt cx="864096" cy="86409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928C0A9-BC62-D745-8C02-1E32EAB0D21E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5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0" name="Up Arrow 17">
              <a:extLst>
                <a:ext uri="{FF2B5EF4-FFF2-40B4-BE49-F238E27FC236}">
                  <a16:creationId xmlns:a16="http://schemas.microsoft.com/office/drawing/2014/main" id="{C510375C-FCD4-0348-AEC4-8E259CC2AFAD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4D8D6A-BB73-424F-8CA4-ADE2B6B3BC23}"/>
              </a:ext>
            </a:extLst>
          </p:cNvPr>
          <p:cNvGrpSpPr/>
          <p:nvPr/>
        </p:nvGrpSpPr>
        <p:grpSpPr>
          <a:xfrm>
            <a:off x="2520544" y="5459864"/>
            <a:ext cx="372546" cy="358716"/>
            <a:chOff x="3923928" y="2038003"/>
            <a:chExt cx="864096" cy="86409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5A6A92D-9977-0E43-9629-545C6204715E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4B78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3" name="Up Arrow 6">
              <a:extLst>
                <a:ext uri="{FF2B5EF4-FFF2-40B4-BE49-F238E27FC236}">
                  <a16:creationId xmlns:a16="http://schemas.microsoft.com/office/drawing/2014/main" id="{7A362EC9-6B37-C340-BA9D-E4E9D8FF6613}"/>
                </a:ext>
              </a:extLst>
            </p:cNvPr>
            <p:cNvSpPr/>
            <p:nvPr/>
          </p:nvSpPr>
          <p:spPr>
            <a:xfrm rot="5400000">
              <a:off x="4090756" y="2153554"/>
              <a:ext cx="530442" cy="632993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D716FB-A768-2E44-82E8-CE9DBDC843DB}"/>
              </a:ext>
            </a:extLst>
          </p:cNvPr>
          <p:cNvGrpSpPr/>
          <p:nvPr/>
        </p:nvGrpSpPr>
        <p:grpSpPr>
          <a:xfrm>
            <a:off x="3494141" y="5459864"/>
            <a:ext cx="372546" cy="358716"/>
            <a:chOff x="3923928" y="2038003"/>
            <a:chExt cx="864096" cy="86409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FB0BCD-BD33-A743-87EF-06C47B594EC4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rgbClr val="88B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6" name="Up Arrow 6">
              <a:extLst>
                <a:ext uri="{FF2B5EF4-FFF2-40B4-BE49-F238E27FC236}">
                  <a16:creationId xmlns:a16="http://schemas.microsoft.com/office/drawing/2014/main" id="{9984CB62-1799-324E-996D-2732EAA3D468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52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Up Arrow 1">
            <a:extLst>
              <a:ext uri="{FF2B5EF4-FFF2-40B4-BE49-F238E27FC236}">
                <a16:creationId xmlns:a16="http://schemas.microsoft.com/office/drawing/2014/main" id="{3BCCABCF-22C9-483D-B1D6-31DE3BAD83B7}"/>
              </a:ext>
            </a:extLst>
          </p:cNvPr>
          <p:cNvSpPr/>
          <p:nvPr/>
        </p:nvSpPr>
        <p:spPr>
          <a:xfrm rot="1577781">
            <a:off x="1846772" y="2242528"/>
            <a:ext cx="4825553" cy="5322397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932AC7B-502A-4805-AC60-4C13AC38C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271473"/>
              </p:ext>
            </p:extLst>
          </p:nvPr>
        </p:nvGraphicFramePr>
        <p:xfrm>
          <a:off x="744922" y="2034355"/>
          <a:ext cx="5224330" cy="44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EE61C4-C8BD-4AEA-9B03-A12B6B2E68E8}"/>
              </a:ext>
            </a:extLst>
          </p:cNvPr>
          <p:cNvSpPr txBox="1"/>
          <p:nvPr/>
        </p:nvSpPr>
        <p:spPr>
          <a:xfrm>
            <a:off x="973419" y="4636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4F23B-85FC-41CB-B711-796CC2C0C653}"/>
              </a:ext>
            </a:extLst>
          </p:cNvPr>
          <p:cNvSpPr txBox="1"/>
          <p:nvPr/>
        </p:nvSpPr>
        <p:spPr>
          <a:xfrm>
            <a:off x="1983534" y="3814209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46%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EC5-C4C9-49CD-958B-AB21158E8276}"/>
              </a:ext>
            </a:extLst>
          </p:cNvPr>
          <p:cNvSpPr txBox="1"/>
          <p:nvPr/>
        </p:nvSpPr>
        <p:spPr>
          <a:xfrm>
            <a:off x="2993649" y="2991738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A3A1-4ADB-46F1-B1E4-BBF0455315DA}"/>
              </a:ext>
            </a:extLst>
          </p:cNvPr>
          <p:cNvSpPr txBox="1"/>
          <p:nvPr/>
        </p:nvSpPr>
        <p:spPr>
          <a:xfrm>
            <a:off x="4003765" y="2169267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9EA30-180B-4FCD-B7D2-7279309902D8}"/>
              </a:ext>
            </a:extLst>
          </p:cNvPr>
          <p:cNvSpPr txBox="1"/>
          <p:nvPr/>
        </p:nvSpPr>
        <p:spPr>
          <a:xfrm>
            <a:off x="8729915" y="2484197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OR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FC1D9-8BF0-401A-BB62-CDDA497AC3D2}"/>
              </a:ext>
            </a:extLst>
          </p:cNvPr>
          <p:cNvSpPr txBox="1"/>
          <p:nvPr/>
        </p:nvSpPr>
        <p:spPr>
          <a:xfrm>
            <a:off x="83265" y="278901"/>
            <a:ext cx="538814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y-AM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Մոդելների ճշգրտությունները</a:t>
            </a:r>
            <a:endParaRPr lang="ko-KR" altLang="en-US" sz="4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D3FA7-5402-C543-9B3D-CFB6D16920E2}"/>
              </a:ext>
            </a:extLst>
          </p:cNvPr>
          <p:cNvSpPr txBox="1"/>
          <p:nvPr/>
        </p:nvSpPr>
        <p:spPr>
          <a:xfrm>
            <a:off x="744922" y="6268659"/>
            <a:ext cx="151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M" dirty="0"/>
              <a:t>No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F97900-E8F1-9B4B-BB0A-1E1BDAF5EEAF}"/>
              </a:ext>
            </a:extLst>
          </p:cNvPr>
          <p:cNvSpPr txBox="1"/>
          <p:nvPr/>
        </p:nvSpPr>
        <p:spPr>
          <a:xfrm>
            <a:off x="2028625" y="6265640"/>
            <a:ext cx="151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M" dirty="0"/>
              <a:t>CNN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8D73CF-33B5-5A48-AEBE-02826C70287E}"/>
              </a:ext>
            </a:extLst>
          </p:cNvPr>
          <p:cNvSpPr txBox="1"/>
          <p:nvPr/>
        </p:nvSpPr>
        <p:spPr>
          <a:xfrm>
            <a:off x="3010327" y="6260722"/>
            <a:ext cx="151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M" dirty="0"/>
              <a:t>LSTM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E5667F-EA53-184F-8392-A6AA4B32C378}"/>
              </a:ext>
            </a:extLst>
          </p:cNvPr>
          <p:cNvSpPr txBox="1"/>
          <p:nvPr/>
        </p:nvSpPr>
        <p:spPr>
          <a:xfrm>
            <a:off x="3755984" y="6268659"/>
            <a:ext cx="151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M" dirty="0"/>
              <a:t>CNN-LSTM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0CE7B0D-57B9-AC44-BCE8-166280F5E18B}"/>
              </a:ext>
            </a:extLst>
          </p:cNvPr>
          <p:cNvGrpSpPr/>
          <p:nvPr/>
        </p:nvGrpSpPr>
        <p:grpSpPr>
          <a:xfrm>
            <a:off x="7890887" y="33173"/>
            <a:ext cx="2267734" cy="2597760"/>
            <a:chOff x="3790357" y="1727004"/>
            <a:chExt cx="2546898" cy="2822827"/>
          </a:xfrm>
        </p:grpSpPr>
        <p:sp>
          <p:nvSpPr>
            <p:cNvPr id="57" name="Freeform: Shape 14">
              <a:extLst>
                <a:ext uri="{FF2B5EF4-FFF2-40B4-BE49-F238E27FC236}">
                  <a16:creationId xmlns:a16="http://schemas.microsoft.com/office/drawing/2014/main" id="{5BEA5E8E-C43D-8041-9DC6-3FA8A1589C53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8" name="Up Arrow 7">
              <a:extLst>
                <a:ext uri="{FF2B5EF4-FFF2-40B4-BE49-F238E27FC236}">
                  <a16:creationId xmlns:a16="http://schemas.microsoft.com/office/drawing/2014/main" id="{2C6946D8-72AC-4D40-AF71-47CAA6C333B9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A266127-7904-9747-9329-F5F5D5B3A3CB}"/>
              </a:ext>
            </a:extLst>
          </p:cNvPr>
          <p:cNvGrpSpPr/>
          <p:nvPr/>
        </p:nvGrpSpPr>
        <p:grpSpPr>
          <a:xfrm>
            <a:off x="8787034" y="2816539"/>
            <a:ext cx="2285443" cy="2660817"/>
            <a:chOff x="5843802" y="2795035"/>
            <a:chExt cx="2503314" cy="3047413"/>
          </a:xfrm>
        </p:grpSpPr>
        <p:sp>
          <p:nvSpPr>
            <p:cNvPr id="60" name="Freeform: Shape 13">
              <a:extLst>
                <a:ext uri="{FF2B5EF4-FFF2-40B4-BE49-F238E27FC236}">
                  <a16:creationId xmlns:a16="http://schemas.microsoft.com/office/drawing/2014/main" id="{45716251-3746-334A-9A6C-097931E1C060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Up Arrow 4">
              <a:extLst>
                <a:ext uri="{FF2B5EF4-FFF2-40B4-BE49-F238E27FC236}">
                  <a16:creationId xmlns:a16="http://schemas.microsoft.com/office/drawing/2014/main" id="{C82C4A07-E68B-AE49-9B94-362D81A53738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BCE03B4-2B84-2A41-B0A6-C9243B444A2F}"/>
              </a:ext>
            </a:extLst>
          </p:cNvPr>
          <p:cNvSpPr txBox="1"/>
          <p:nvPr/>
        </p:nvSpPr>
        <p:spPr>
          <a:xfrm>
            <a:off x="8653843" y="1496855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BUY?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F31C62-227E-F949-B7B7-1988FA3F021D}"/>
              </a:ext>
            </a:extLst>
          </p:cNvPr>
          <p:cNvSpPr txBox="1"/>
          <p:nvPr/>
        </p:nvSpPr>
        <p:spPr>
          <a:xfrm>
            <a:off x="9181485" y="333814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SELL?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9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Graphic spid="23" grpId="0">
        <p:bldAsOne/>
      </p:bldGraphic>
      <p:bldP spid="25" grpId="0"/>
      <p:bldP spid="26" grpId="0"/>
      <p:bldP spid="27" grpId="0"/>
      <p:bldP spid="28" grpId="0"/>
      <p:bldP spid="31" grpId="0"/>
      <p:bldP spid="2" grpId="0"/>
      <p:bldP spid="45" grpId="0"/>
      <p:bldP spid="46" grpId="0"/>
      <p:bldP spid="49" grpId="0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847492" y="1072804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-881468" y="2045299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-945513" y="3770277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959128" y="3806411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-12401" y="60877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636110" y="6605617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1761277" y="4896041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3748961" y="3770277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4825489" y="4106981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2371066" y="5541845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5464119" y="5672583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-26527" y="1719483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5730715" y="4539800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741801" y="875452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807677" y="98639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5828193" y="4635983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D8245F-F4F3-493F-9B99-EBE42BEB41D0}"/>
              </a:ext>
            </a:extLst>
          </p:cNvPr>
          <p:cNvSpPr txBox="1"/>
          <p:nvPr/>
        </p:nvSpPr>
        <p:spPr>
          <a:xfrm>
            <a:off x="7586770" y="989755"/>
            <a:ext cx="3148594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hy-AM" altLang="ko-KR" sz="1400" b="1" dirty="0">
                <a:solidFill>
                  <a:schemeClr val="bg1"/>
                </a:solidFill>
                <a:cs typeface="Arial" pitchFamily="34" charset="0"/>
              </a:rPr>
              <a:t>Այս աշխատանքի արդյունքները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178D17-846D-F547-8EC6-D99FED697548}"/>
              </a:ext>
            </a:extLst>
          </p:cNvPr>
          <p:cNvSpPr txBox="1"/>
          <p:nvPr/>
        </p:nvSpPr>
        <p:spPr>
          <a:xfrm>
            <a:off x="-385622" y="60503"/>
            <a:ext cx="1223267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y-AM" altLang="ko-KR" sz="4000" b="1" dirty="0">
                <a:solidFill>
                  <a:schemeClr val="bg1"/>
                </a:solidFill>
                <a:cs typeface="Arial" pitchFamily="34" charset="0"/>
              </a:rPr>
              <a:t>Համեմատություն այլ աշխատանքների հետ</a:t>
            </a:r>
            <a:endParaRPr lang="en-US" altLang="ko-KR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FE2ABCAD-B85C-1640-BA03-F04C6D7A6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6838"/>
              </p:ext>
            </p:extLst>
          </p:nvPr>
        </p:nvGraphicFramePr>
        <p:xfrm>
          <a:off x="6439344" y="1355272"/>
          <a:ext cx="5554492" cy="1097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623">
                  <a:extLst>
                    <a:ext uri="{9D8B030D-6E8A-4147-A177-3AD203B41FA5}">
                      <a16:colId xmlns:a16="http://schemas.microsoft.com/office/drawing/2014/main" val="1207764087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203741645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3165033330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3764743045"/>
                    </a:ext>
                  </a:extLst>
                </a:gridCol>
              </a:tblGrid>
              <a:tr h="270527">
                <a:tc>
                  <a:txBody>
                    <a:bodyPr/>
                    <a:lstStyle/>
                    <a:p>
                      <a:r>
                        <a:rPr lang="en-US" sz="1200" dirty="0"/>
                        <a:t>Model</a:t>
                      </a:r>
                      <a:endParaRPr lang="en-AM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94013"/>
                  </a:ext>
                </a:extLst>
              </a:tr>
              <a:tr h="274431">
                <a:tc>
                  <a:txBody>
                    <a:bodyPr/>
                    <a:lstStyle/>
                    <a:p>
                      <a:r>
                        <a:rPr lang="en-AM" sz="1200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06141"/>
                  </a:ext>
                </a:extLst>
              </a:tr>
              <a:tr h="274431">
                <a:tc>
                  <a:txBody>
                    <a:bodyPr/>
                    <a:lstStyle/>
                    <a:p>
                      <a:r>
                        <a:rPr lang="en-AM" sz="12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90621"/>
                  </a:ext>
                </a:extLst>
              </a:tr>
              <a:tr h="274431">
                <a:tc>
                  <a:txBody>
                    <a:bodyPr/>
                    <a:lstStyle/>
                    <a:p>
                      <a:r>
                        <a:rPr lang="en-AM" sz="1200" dirty="0"/>
                        <a:t>CNN-LSTM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9003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6E2F22F-4379-D64F-BE08-FC73C78C5CA1}"/>
              </a:ext>
            </a:extLst>
          </p:cNvPr>
          <p:cNvSpPr txBox="1"/>
          <p:nvPr/>
        </p:nvSpPr>
        <p:spPr>
          <a:xfrm>
            <a:off x="7641199" y="2644386"/>
            <a:ext cx="3148594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hy-AM" altLang="ko-KR" sz="1400" b="1" dirty="0">
                <a:solidFill>
                  <a:schemeClr val="bg1"/>
                </a:solidFill>
                <a:cs typeface="Arial" pitchFamily="34" charset="0"/>
              </a:rPr>
              <a:t>Այլ աշխատանքի արդյունքները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536E5F2-5A68-694D-B576-B82BDEAE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80310"/>
              </p:ext>
            </p:extLst>
          </p:nvPr>
        </p:nvGraphicFramePr>
        <p:xfrm>
          <a:off x="6438250" y="2939602"/>
          <a:ext cx="5554492" cy="117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623">
                  <a:extLst>
                    <a:ext uri="{9D8B030D-6E8A-4147-A177-3AD203B41FA5}">
                      <a16:colId xmlns:a16="http://schemas.microsoft.com/office/drawing/2014/main" val="1207764087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203741645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3165033330"/>
                    </a:ext>
                  </a:extLst>
                </a:gridCol>
                <a:gridCol w="1388623">
                  <a:extLst>
                    <a:ext uri="{9D8B030D-6E8A-4147-A177-3AD203B41FA5}">
                      <a16:colId xmlns:a16="http://schemas.microsoft.com/office/drawing/2014/main" val="3764743045"/>
                    </a:ext>
                  </a:extLst>
                </a:gridCol>
              </a:tblGrid>
              <a:tr h="294768">
                <a:tc>
                  <a:txBody>
                    <a:bodyPr/>
                    <a:lstStyle/>
                    <a:p>
                      <a:r>
                        <a:rPr lang="en-US" sz="1200" dirty="0"/>
                        <a:t>Model</a:t>
                      </a:r>
                      <a:endParaRPr lang="en-AM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Mean 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94013"/>
                  </a:ext>
                </a:extLst>
              </a:tr>
              <a:tr h="294768">
                <a:tc>
                  <a:txBody>
                    <a:bodyPr/>
                    <a:lstStyle/>
                    <a:p>
                      <a:r>
                        <a:rPr lang="en-AM" sz="1200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06141"/>
                  </a:ext>
                </a:extLst>
              </a:tr>
              <a:tr h="294768">
                <a:tc>
                  <a:txBody>
                    <a:bodyPr/>
                    <a:lstStyle/>
                    <a:p>
                      <a:r>
                        <a:rPr lang="en-AM" sz="12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90621"/>
                  </a:ext>
                </a:extLst>
              </a:tr>
              <a:tr h="294768">
                <a:tc>
                  <a:txBody>
                    <a:bodyPr/>
                    <a:lstStyle/>
                    <a:p>
                      <a:r>
                        <a:rPr lang="en-AM" sz="1200" dirty="0"/>
                        <a:t>CNN-LSTM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9003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61CF8C5-7BF8-B147-8722-2E9AE26FF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71119"/>
              </p:ext>
            </p:extLst>
          </p:nvPr>
        </p:nvGraphicFramePr>
        <p:xfrm>
          <a:off x="7339189" y="5096193"/>
          <a:ext cx="47354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870">
                  <a:extLst>
                    <a:ext uri="{9D8B030D-6E8A-4147-A177-3AD203B41FA5}">
                      <a16:colId xmlns:a16="http://schemas.microsoft.com/office/drawing/2014/main" val="1207764087"/>
                    </a:ext>
                  </a:extLst>
                </a:gridCol>
                <a:gridCol w="1183870">
                  <a:extLst>
                    <a:ext uri="{9D8B030D-6E8A-4147-A177-3AD203B41FA5}">
                      <a16:colId xmlns:a16="http://schemas.microsoft.com/office/drawing/2014/main" val="203741645"/>
                    </a:ext>
                  </a:extLst>
                </a:gridCol>
                <a:gridCol w="1183870">
                  <a:extLst>
                    <a:ext uri="{9D8B030D-6E8A-4147-A177-3AD203B41FA5}">
                      <a16:colId xmlns:a16="http://schemas.microsoft.com/office/drawing/2014/main" val="3165033330"/>
                    </a:ext>
                  </a:extLst>
                </a:gridCol>
                <a:gridCol w="1183870">
                  <a:extLst>
                    <a:ext uri="{9D8B030D-6E8A-4147-A177-3AD203B41FA5}">
                      <a16:colId xmlns:a16="http://schemas.microsoft.com/office/drawing/2014/main" val="3764743045"/>
                    </a:ext>
                  </a:extLst>
                </a:gridCol>
              </a:tblGrid>
              <a:tr h="253282">
                <a:tc>
                  <a:txBody>
                    <a:bodyPr/>
                    <a:lstStyle/>
                    <a:p>
                      <a:r>
                        <a:rPr lang="en-US" sz="1200" dirty="0"/>
                        <a:t>Model</a:t>
                      </a:r>
                      <a:endParaRPr lang="en-AM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Precision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Recall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F1-Score Diff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394013"/>
                  </a:ext>
                </a:extLst>
              </a:tr>
              <a:tr h="253282">
                <a:tc>
                  <a:txBody>
                    <a:bodyPr/>
                    <a:lstStyle/>
                    <a:p>
                      <a:r>
                        <a:rPr lang="en-AM" sz="1200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 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-0.07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06141"/>
                  </a:ext>
                </a:extLst>
              </a:tr>
              <a:tr h="253282">
                <a:tc>
                  <a:txBody>
                    <a:bodyPr/>
                    <a:lstStyle/>
                    <a:p>
                      <a:r>
                        <a:rPr lang="en-AM" sz="1200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-0.05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90621"/>
                  </a:ext>
                </a:extLst>
              </a:tr>
              <a:tr h="253282">
                <a:tc>
                  <a:txBody>
                    <a:bodyPr/>
                    <a:lstStyle/>
                    <a:p>
                      <a:r>
                        <a:rPr lang="en-AM" sz="1200" dirty="0"/>
                        <a:t>CNN-LSTM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 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M" sz="120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9003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39122BF-8E52-5540-B2D0-870344968499}"/>
              </a:ext>
            </a:extLst>
          </p:cNvPr>
          <p:cNvSpPr txBox="1"/>
          <p:nvPr/>
        </p:nvSpPr>
        <p:spPr>
          <a:xfrm>
            <a:off x="8229028" y="4685459"/>
            <a:ext cx="3148594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hy-AM" altLang="ko-KR" sz="1400" b="1" dirty="0">
                <a:solidFill>
                  <a:schemeClr val="bg1"/>
                </a:solidFill>
                <a:cs typeface="Arial" pitchFamily="34" charset="0"/>
              </a:rPr>
              <a:t>Արդյունքների տարբերությունը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8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8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y-AM" dirty="0"/>
              <a:t>Ամփոփում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17B74-360F-4665-A185-3033FD18CDD3}"/>
              </a:ext>
            </a:extLst>
          </p:cNvPr>
          <p:cNvSpPr txBox="1"/>
          <p:nvPr/>
        </p:nvSpPr>
        <p:spPr>
          <a:xfrm>
            <a:off x="5756739" y="2373434"/>
            <a:ext cx="293529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hy-AM" altLang="ko-KR" sz="1600" dirty="0">
                <a:solidFill>
                  <a:schemeClr val="accent6"/>
                </a:solidFill>
                <a:cs typeface="Arial" pitchFamily="34" charset="0"/>
              </a:rPr>
              <a:t>Մինչև 54% ճշգրտություն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4089350" y="3399807"/>
            <a:ext cx="24317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hy-AM" altLang="ko-KR" sz="1600" dirty="0">
                <a:solidFill>
                  <a:schemeClr val="accent6"/>
                </a:solidFill>
                <a:cs typeface="Arial" pitchFamily="34" charset="0"/>
              </a:rPr>
              <a:t>NN մոդելներ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147FCD-16B9-4B7C-9E0E-3CC6202D184B}"/>
              </a:ext>
            </a:extLst>
          </p:cNvPr>
          <p:cNvSpPr txBox="1"/>
          <p:nvPr/>
        </p:nvSpPr>
        <p:spPr>
          <a:xfrm>
            <a:off x="765854" y="4666015"/>
            <a:ext cx="24317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hy-AM" altLang="ko-KR" sz="1600" dirty="0">
                <a:solidFill>
                  <a:schemeClr val="accent6"/>
                </a:solidFill>
                <a:cs typeface="Arial" pitchFamily="34" charset="0"/>
              </a:rPr>
              <a:t>Limit Order Book</a:t>
            </a:r>
            <a:endParaRPr lang="en-US" altLang="ko-KR" sz="16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789730" y="1565551"/>
            <a:ext cx="45020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AWESOME </a:t>
            </a:r>
            <a:r>
              <a:rPr lang="en-US" altLang="ko-KR" sz="2800" b="1" dirty="0">
                <a:solidFill>
                  <a:schemeClr val="bg1"/>
                </a:solidFill>
              </a:rPr>
              <a:t>POWERPOINT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89730" y="2062666"/>
            <a:ext cx="4257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F10D84-F5C7-4F93-AC59-D52904FD98FE}"/>
              </a:ext>
            </a:extLst>
          </p:cNvPr>
          <p:cNvSpPr txBox="1"/>
          <p:nvPr/>
        </p:nvSpPr>
        <p:spPr>
          <a:xfrm>
            <a:off x="789730" y="3099105"/>
            <a:ext cx="2842224" cy="55399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19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08333 L 0.05859 -0.05996 " pathEditMode="relative" ptsTypes="AA">
                                      <p:cBhvr>
                                        <p:cTn id="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586413" y="4196758"/>
            <a:ext cx="687704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y-AM" altLang="ko-KR" sz="5867" dirty="0">
                <a:solidFill>
                  <a:schemeClr val="bg1"/>
                </a:solidFill>
                <a:cs typeface="Arial" pitchFamily="34" charset="0"/>
              </a:rPr>
              <a:t>Շնորհակալություն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95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y-AM" dirty="0"/>
              <a:t>Տվյալների նկարագրությունը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3438494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1421125" y="5499738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9622773" y="3739498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C1B8E7-6156-4951-BB53-4DB54E528CCE}"/>
              </a:ext>
            </a:extLst>
          </p:cNvPr>
          <p:cNvGrpSpPr/>
          <p:nvPr/>
        </p:nvGrpSpPr>
        <p:grpSpPr>
          <a:xfrm>
            <a:off x="1959295" y="1418658"/>
            <a:ext cx="9473699" cy="1164961"/>
            <a:chOff x="1841600" y="1418658"/>
            <a:chExt cx="9473699" cy="11649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DB945E-2C95-4E3E-AFDE-EB382E3762C2}"/>
                </a:ext>
              </a:extLst>
            </p:cNvPr>
            <p:cNvSpPr txBox="1"/>
            <p:nvPr/>
          </p:nvSpPr>
          <p:spPr>
            <a:xfrm>
              <a:off x="8375532" y="1418658"/>
              <a:ext cx="29397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y-AM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Արագ հավաքագրում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A7D4AF-CBF6-489B-BAF7-846E2D9C594A}"/>
                </a:ext>
              </a:extLst>
            </p:cNvPr>
            <p:cNvSpPr txBox="1"/>
            <p:nvPr/>
          </p:nvSpPr>
          <p:spPr>
            <a:xfrm>
              <a:off x="1841600" y="2245065"/>
              <a:ext cx="4440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y-AM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Բարձր հաճախականությամբ տվյալներ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79EC01-0E02-4FC3-B36D-BF3088E628DC}"/>
              </a:ext>
            </a:extLst>
          </p:cNvPr>
          <p:cNvGrpSpPr/>
          <p:nvPr/>
        </p:nvGrpSpPr>
        <p:grpSpPr>
          <a:xfrm flipV="1">
            <a:off x="1113752" y="3378862"/>
            <a:ext cx="1744617" cy="2994631"/>
            <a:chOff x="1128050" y="3378862"/>
            <a:chExt cx="1744617" cy="2994631"/>
          </a:xfrm>
        </p:grpSpPr>
        <p:sp>
          <p:nvSpPr>
            <p:cNvPr id="51" name="Up Arrow 7">
              <a:extLst>
                <a:ext uri="{FF2B5EF4-FFF2-40B4-BE49-F238E27FC236}">
                  <a16:creationId xmlns:a16="http://schemas.microsoft.com/office/drawing/2014/main" id="{95184B68-8026-4944-A467-842BEDB9E48E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E41947-8021-44CE-9E39-50426D90F732}"/>
                </a:ext>
              </a:extLst>
            </p:cNvPr>
            <p:cNvSpPr txBox="1"/>
            <p:nvPr/>
          </p:nvSpPr>
          <p:spPr>
            <a:xfrm flipV="1">
              <a:off x="1128050" y="3378862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$</a:t>
              </a:r>
              <a:r>
                <a:rPr lang="hy-AM" altLang="ko-KR" sz="2800" b="1" dirty="0">
                  <a:solidFill>
                    <a:schemeClr val="accent5"/>
                  </a:solidFill>
                  <a:cs typeface="Arial" pitchFamily="34" charset="0"/>
                </a:rPr>
                <a:t>90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D2FB70-A23C-475F-BF22-BE2C6FF53B78}"/>
              </a:ext>
            </a:extLst>
          </p:cNvPr>
          <p:cNvGrpSpPr/>
          <p:nvPr/>
        </p:nvGrpSpPr>
        <p:grpSpPr>
          <a:xfrm flipV="1">
            <a:off x="9333630" y="3364835"/>
            <a:ext cx="1744617" cy="3008658"/>
            <a:chOff x="9347928" y="3117532"/>
            <a:chExt cx="1744617" cy="3008658"/>
          </a:xfrm>
        </p:grpSpPr>
        <p:sp>
          <p:nvSpPr>
            <p:cNvPr id="50" name="Up Arrow 4">
              <a:extLst>
                <a:ext uri="{FF2B5EF4-FFF2-40B4-BE49-F238E27FC236}">
                  <a16:creationId xmlns:a16="http://schemas.microsoft.com/office/drawing/2014/main" id="{CD002BB8-82B0-4919-8BA5-8DE4E6C8E9F5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B1762B-4C07-4FFB-9E25-ABE63F525BA4}"/>
                </a:ext>
              </a:extLst>
            </p:cNvPr>
            <p:cNvSpPr txBox="1"/>
            <p:nvPr/>
          </p:nvSpPr>
          <p:spPr>
            <a:xfrm flipV="1">
              <a:off x="9347928" y="5602970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6"/>
                  </a:solidFill>
                  <a:cs typeface="Arial" pitchFamily="34" charset="0"/>
                </a:rPr>
                <a:t>$</a:t>
              </a:r>
              <a:r>
                <a:rPr lang="hy-AM" altLang="ko-KR" sz="2800" b="1" dirty="0">
                  <a:solidFill>
                    <a:schemeClr val="accent6"/>
                  </a:solidFill>
                  <a:cs typeface="Arial" pitchFamily="34" charset="0"/>
                </a:rPr>
                <a:t>110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8855FB-339D-E244-935F-90827F482B45}"/>
              </a:ext>
            </a:extLst>
          </p:cNvPr>
          <p:cNvSpPr txBox="1"/>
          <p:nvPr/>
        </p:nvSpPr>
        <p:spPr>
          <a:xfrm>
            <a:off x="5164195" y="4180405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cs typeface="Arial" pitchFamily="34" charset="0"/>
              </a:rPr>
              <a:t>$</a:t>
            </a:r>
            <a:r>
              <a:rPr lang="hy-AM" altLang="ko-KR" sz="2800" b="1" dirty="0">
                <a:solidFill>
                  <a:srgbClr val="FFC000"/>
                </a:solidFill>
                <a:cs typeface="Arial" pitchFamily="34" charset="0"/>
              </a:rPr>
              <a:t>1</a:t>
            </a:r>
            <a:r>
              <a:rPr lang="en-US" altLang="ko-KR" sz="2800" b="1" dirty="0">
                <a:solidFill>
                  <a:srgbClr val="FFC000"/>
                </a:solidFill>
                <a:cs typeface="Arial" pitchFamily="34" charset="0"/>
              </a:rPr>
              <a:t>00</a:t>
            </a:r>
            <a:endParaRPr lang="ko-KR" altLang="en-US" sz="27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39" name="Trapezoid 13">
            <a:extLst>
              <a:ext uri="{FF2B5EF4-FFF2-40B4-BE49-F238E27FC236}">
                <a16:creationId xmlns:a16="http://schemas.microsoft.com/office/drawing/2014/main" id="{0FCA9F0B-7673-A348-B93C-EE023AD14C5F}"/>
              </a:ext>
            </a:extLst>
          </p:cNvPr>
          <p:cNvSpPr/>
          <p:nvPr/>
        </p:nvSpPr>
        <p:spPr>
          <a:xfrm>
            <a:off x="7842756" y="130836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32328FF4-D628-2443-BD9E-3F7AFE7AC077}"/>
              </a:ext>
            </a:extLst>
          </p:cNvPr>
          <p:cNvSpPr/>
          <p:nvPr/>
        </p:nvSpPr>
        <p:spPr>
          <a:xfrm>
            <a:off x="1425904" y="12586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1" name="Rounded Rectangle 20">
            <a:extLst>
              <a:ext uri="{FF2B5EF4-FFF2-40B4-BE49-F238E27FC236}">
                <a16:creationId xmlns:a16="http://schemas.microsoft.com/office/drawing/2014/main" id="{14063999-BF5A-F049-8912-B3DF78460A10}"/>
              </a:ext>
            </a:extLst>
          </p:cNvPr>
          <p:cNvSpPr>
            <a:spLocks noChangeAspect="1"/>
          </p:cNvSpPr>
          <p:nvPr/>
        </p:nvSpPr>
        <p:spPr>
          <a:xfrm rot="2160000">
            <a:off x="1359448" y="214943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F8400-D76B-7145-B78B-923DDD4A2534}"/>
              </a:ext>
            </a:extLst>
          </p:cNvPr>
          <p:cNvSpPr txBox="1"/>
          <p:nvPr/>
        </p:nvSpPr>
        <p:spPr>
          <a:xfrm>
            <a:off x="1917464" y="1389293"/>
            <a:ext cx="3440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Հեշտացված առևտուր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Rounded Rectangle 32">
            <a:extLst>
              <a:ext uri="{FF2B5EF4-FFF2-40B4-BE49-F238E27FC236}">
                <a16:creationId xmlns:a16="http://schemas.microsoft.com/office/drawing/2014/main" id="{15A0C1CB-DF4C-044B-AF6F-33060E20F90F}"/>
              </a:ext>
            </a:extLst>
          </p:cNvPr>
          <p:cNvSpPr/>
          <p:nvPr/>
        </p:nvSpPr>
        <p:spPr>
          <a:xfrm>
            <a:off x="7861932" y="2137747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BAA8FC-E9E6-1143-8EC3-5A02F432E5E6}"/>
              </a:ext>
            </a:extLst>
          </p:cNvPr>
          <p:cNvSpPr txBox="1"/>
          <p:nvPr/>
        </p:nvSpPr>
        <p:spPr>
          <a:xfrm>
            <a:off x="8493227" y="2226856"/>
            <a:ext cx="2939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Տվյալների վերլուծություն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7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DE853-FC3F-2547-9811-C4EAE6023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24391" r="43833" b="10524"/>
          <a:stretch/>
        </p:blipFill>
        <p:spPr>
          <a:xfrm>
            <a:off x="-108489" y="-321549"/>
            <a:ext cx="6354305" cy="7501097"/>
          </a:xfrm>
          <a:prstGeom prst="parallelogram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33443-E66E-B946-B408-DA181793B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11801" r="10021" b="4047"/>
          <a:stretch/>
        </p:blipFill>
        <p:spPr>
          <a:xfrm>
            <a:off x="6629003" y="1199825"/>
            <a:ext cx="3654684" cy="2601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DB65C-9BB9-6340-ADA5-30C2BB5136AA}"/>
              </a:ext>
            </a:extLst>
          </p:cNvPr>
          <p:cNvSpPr txBox="1"/>
          <p:nvPr/>
        </p:nvSpPr>
        <p:spPr>
          <a:xfrm>
            <a:off x="7741404" y="3875474"/>
            <a:ext cx="362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1200" dirty="0"/>
              <a:t>Royal Bank of Canada</a:t>
            </a:r>
            <a:endParaRPr lang="en-AM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5D0DF-ABB0-BB43-AF12-8D02EDD80A83}"/>
              </a:ext>
            </a:extLst>
          </p:cNvPr>
          <p:cNvSpPr txBox="1"/>
          <p:nvPr/>
        </p:nvSpPr>
        <p:spPr>
          <a:xfrm>
            <a:off x="7687161" y="325464"/>
            <a:ext cx="373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800" dirty="0"/>
              <a:t>Limit Order Book</a:t>
            </a:r>
            <a:endParaRPr lang="en-AM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272F8-C1FC-8B4F-9863-60734E8DC156}"/>
              </a:ext>
            </a:extLst>
          </p:cNvPr>
          <p:cNvSpPr txBox="1"/>
          <p:nvPr/>
        </p:nvSpPr>
        <p:spPr>
          <a:xfrm>
            <a:off x="7326630" y="4354830"/>
            <a:ext cx="3589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y-AM" dirty="0"/>
              <a:t>2019/11/07-2019/11/18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y-AM" dirty="0"/>
              <a:t>1050000 առաջարկ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y-AM" dirty="0"/>
              <a:t>300000 պահ</a:t>
            </a:r>
          </a:p>
        </p:txBody>
      </p:sp>
    </p:spTree>
    <p:extLst>
      <p:ext uri="{BB962C8B-B14F-4D97-AF65-F5344CB8AC3E}">
        <p14:creationId xmlns:p14="http://schemas.microsoft.com/office/powerpoint/2010/main" val="28143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hy-AM" dirty="0"/>
              <a:t>Խնդրի դրվածքը</a:t>
            </a:r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198263" y="1371714"/>
            <a:ext cx="6147611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hy-AM" altLang="ko-KR" sz="2400" b="1" dirty="0">
                <a:solidFill>
                  <a:schemeClr val="accent2"/>
                </a:solidFill>
                <a:cs typeface="Arial" pitchFamily="34" charset="0"/>
              </a:rPr>
              <a:t>Հիմնվելով նախորդ տվյալների վրա՝ կատարել կանխատեսում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ECE5-7528-424C-8C46-79D68039CF30}"/>
              </a:ext>
            </a:extLst>
          </p:cNvPr>
          <p:cNvSpPr txBox="1"/>
          <p:nvPr/>
        </p:nvSpPr>
        <p:spPr>
          <a:xfrm>
            <a:off x="1484103" y="3437585"/>
            <a:ext cx="288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400" dirty="0"/>
              <a:t>Կաճի</a:t>
            </a:r>
            <a:endParaRPr lang="en-AM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793547-739C-8B41-A0C8-9F327956DFC0}"/>
              </a:ext>
            </a:extLst>
          </p:cNvPr>
          <p:cNvSpPr txBox="1"/>
          <p:nvPr/>
        </p:nvSpPr>
        <p:spPr>
          <a:xfrm>
            <a:off x="1465183" y="4082548"/>
            <a:ext cx="288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400" dirty="0"/>
              <a:t>Կնվազի</a:t>
            </a:r>
            <a:endParaRPr lang="en-AM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948591-19A4-0B4B-BF00-3AA63A1BE0B5}"/>
              </a:ext>
            </a:extLst>
          </p:cNvPr>
          <p:cNvSpPr txBox="1"/>
          <p:nvPr/>
        </p:nvSpPr>
        <p:spPr>
          <a:xfrm>
            <a:off x="1465184" y="4754034"/>
            <a:ext cx="288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400" dirty="0"/>
              <a:t>Կմնա հաստատուն</a:t>
            </a:r>
            <a:endParaRPr lang="en-AM" sz="2400" dirty="0"/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90502A38-C04F-634B-8E0E-F1027BDBBB8C}"/>
              </a:ext>
            </a:extLst>
          </p:cNvPr>
          <p:cNvSpPr/>
          <p:nvPr/>
        </p:nvSpPr>
        <p:spPr>
          <a:xfrm>
            <a:off x="4850194" y="3420014"/>
            <a:ext cx="382622" cy="39705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Rectangle 15">
            <a:extLst>
              <a:ext uri="{FF2B5EF4-FFF2-40B4-BE49-F238E27FC236}">
                <a16:creationId xmlns:a16="http://schemas.microsoft.com/office/drawing/2014/main" id="{2CDFCEA2-36FE-2844-BD7D-8E76731B0656}"/>
              </a:ext>
            </a:extLst>
          </p:cNvPr>
          <p:cNvSpPr/>
          <p:nvPr/>
        </p:nvSpPr>
        <p:spPr>
          <a:xfrm rot="5400000">
            <a:off x="4837339" y="4100832"/>
            <a:ext cx="442251" cy="392342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CFB5A06A-9AFB-514B-8ACC-BD9C90FC91BE}"/>
              </a:ext>
            </a:extLst>
          </p:cNvPr>
          <p:cNvSpPr/>
          <p:nvPr/>
        </p:nvSpPr>
        <p:spPr>
          <a:xfrm>
            <a:off x="4665704" y="4787609"/>
            <a:ext cx="382622" cy="39705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5C5753A0-8DD4-BA4C-ACD3-34268D908ABD}"/>
              </a:ext>
            </a:extLst>
          </p:cNvPr>
          <p:cNvSpPr/>
          <p:nvPr/>
        </p:nvSpPr>
        <p:spPr>
          <a:xfrm rot="5400000">
            <a:off x="5075837" y="4795864"/>
            <a:ext cx="381600" cy="39600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455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y-AM" altLang="ko-KR" sz="4800" dirty="0">
                <a:solidFill>
                  <a:schemeClr val="bg1"/>
                </a:solidFill>
                <a:cs typeface="Arial" pitchFamily="34" charset="0"/>
              </a:rPr>
              <a:t>Նեյրոնային ցանցեր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Oval 25">
            <a:extLst>
              <a:ext uri="{FF2B5EF4-FFF2-40B4-BE49-F238E27FC236}">
                <a16:creationId xmlns:a16="http://schemas.microsoft.com/office/drawing/2014/main" id="{4E06D918-F2F7-AD41-BDF9-64621536B22F}"/>
              </a:ext>
            </a:extLst>
          </p:cNvPr>
          <p:cNvSpPr>
            <a:spLocks noChangeAspect="1"/>
          </p:cNvSpPr>
          <p:nvPr/>
        </p:nvSpPr>
        <p:spPr>
          <a:xfrm>
            <a:off x="5609459" y="1914533"/>
            <a:ext cx="1454427" cy="14564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1537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68A226-F213-A549-96C6-6DB7774DA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69312"/>
            <a:ext cx="6096000" cy="3337902"/>
          </a:xfrm>
          <a:prstGeom prst="rect">
            <a:avLst/>
          </a:prstGeom>
        </p:spPr>
      </p:pic>
      <p:sp>
        <p:nvSpPr>
          <p:cNvPr id="30" name="Arrow: Pentagon 7">
            <a:extLst>
              <a:ext uri="{FF2B5EF4-FFF2-40B4-BE49-F238E27FC236}">
                <a16:creationId xmlns:a16="http://schemas.microsoft.com/office/drawing/2014/main" id="{11B8606B-27FF-BC4E-9528-C0A4C27582C1}"/>
              </a:ext>
            </a:extLst>
          </p:cNvPr>
          <p:cNvSpPr/>
          <p:nvPr/>
        </p:nvSpPr>
        <p:spPr>
          <a:xfrm>
            <a:off x="0" y="537735"/>
            <a:ext cx="6728791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90582-59D0-D043-A131-62FBE5A5FE39}"/>
              </a:ext>
            </a:extLst>
          </p:cNvPr>
          <p:cNvSpPr txBox="1"/>
          <p:nvPr/>
        </p:nvSpPr>
        <p:spPr>
          <a:xfrm>
            <a:off x="0" y="850786"/>
            <a:ext cx="672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800" b="1" dirty="0">
                <a:solidFill>
                  <a:schemeClr val="bg1"/>
                </a:solidFill>
                <a:cs typeface="Arial" pitchFamily="34" charset="0"/>
              </a:rPr>
              <a:t>Լոգիստիկ ռեգրեսիան որպես նեյրոն</a:t>
            </a:r>
            <a:endParaRPr lang="en-AM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3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1F5C926-DE19-5742-80F9-147E37DC58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5" b="13795"/>
          <a:stretch>
            <a:fillRect/>
          </a:stretch>
        </p:blipFill>
        <p:spPr>
          <a:xfrm>
            <a:off x="2724524" y="3088115"/>
            <a:ext cx="8787539" cy="3664743"/>
          </a:xfr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660293" y="1331588"/>
            <a:ext cx="32424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hy-AM" altLang="ko-KR" sz="3200" dirty="0">
                <a:solidFill>
                  <a:schemeClr val="bg1"/>
                </a:solidFill>
                <a:cs typeface="Arial" pitchFamily="34" charset="0"/>
              </a:rPr>
              <a:t>Gradient decent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93E347-7659-F944-B506-7450C6766F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2" y="378796"/>
            <a:ext cx="2736000" cy="3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5CB68-259C-334A-9380-E01BDE889B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2" y="1136351"/>
            <a:ext cx="2736000" cy="39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A2A6A6-522F-8B44-ADF6-D4C1F1A472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2" y="1831665"/>
            <a:ext cx="3539650" cy="80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369305-4077-CB44-A370-E3688F12983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7" y="4046712"/>
            <a:ext cx="2382520" cy="16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0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7">
            <a:extLst>
              <a:ext uri="{FF2B5EF4-FFF2-40B4-BE49-F238E27FC236}">
                <a16:creationId xmlns:a16="http://schemas.microsoft.com/office/drawing/2014/main" id="{1BB2D6EE-2FD2-7A45-8497-87995CE998C4}"/>
              </a:ext>
            </a:extLst>
          </p:cNvPr>
          <p:cNvSpPr/>
          <p:nvPr/>
        </p:nvSpPr>
        <p:spPr>
          <a:xfrm rot="10800000">
            <a:off x="6292157" y="89032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4BE4E-E77C-CA4C-B71F-996DF9C6EBBD}"/>
              </a:ext>
            </a:extLst>
          </p:cNvPr>
          <p:cNvSpPr txBox="1"/>
          <p:nvPr/>
        </p:nvSpPr>
        <p:spPr>
          <a:xfrm>
            <a:off x="7070865" y="1205799"/>
            <a:ext cx="53176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y-AM" altLang="ko-KR" sz="3200" b="1" dirty="0">
                <a:solidFill>
                  <a:schemeClr val="bg1"/>
                </a:solidFill>
                <a:cs typeface="Arial" pitchFamily="34" charset="0"/>
              </a:rPr>
              <a:t>Multilayer perceptron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278CA-A1EC-3F49-ACA9-047A8FAD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5" y="1960282"/>
            <a:ext cx="5654114" cy="3145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293AD-BBB8-B14E-B6E7-2CB15D7806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46" y="3684818"/>
            <a:ext cx="4376058" cy="26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311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7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9459</TotalTime>
  <Words>397</Words>
  <Application>Microsoft Macintosh PowerPoint</Application>
  <PresentationFormat>Widescreen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Cambria Math</vt:lpstr>
      <vt:lpstr>Sylfaen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Gurgen Blbulyan</cp:lastModifiedBy>
  <cp:revision>195</cp:revision>
  <dcterms:created xsi:type="dcterms:W3CDTF">2018-04-24T17:14:44Z</dcterms:created>
  <dcterms:modified xsi:type="dcterms:W3CDTF">2020-05-27T05:37:35Z</dcterms:modified>
</cp:coreProperties>
</file>